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id" ContentType="audio/unknown"/>
  <Default Extension="wav" ContentType="audio/wav"/>
  <Default Extension="wdp" ContentType="image/vnd.ms-photo"/>
  <Default Extension="gif" ContentType="image/gif"/>
  <Default Extension="xlsx" ContentType="application/vnd.openxmlformats-officedocument.spreadsheetml.sheet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0"/>
  </p:notesMasterIdLst>
  <p:sldIdLst>
    <p:sldId id="272" r:id="rId2"/>
    <p:sldId id="301" r:id="rId3"/>
    <p:sldId id="313" r:id="rId4"/>
    <p:sldId id="302" r:id="rId5"/>
    <p:sldId id="312" r:id="rId6"/>
    <p:sldId id="314" r:id="rId7"/>
    <p:sldId id="303" r:id="rId8"/>
    <p:sldId id="304" r:id="rId9"/>
    <p:sldId id="315" r:id="rId10"/>
    <p:sldId id="305" r:id="rId11"/>
    <p:sldId id="306" r:id="rId12"/>
    <p:sldId id="307" r:id="rId13"/>
    <p:sldId id="298" r:id="rId14"/>
    <p:sldId id="316" r:id="rId15"/>
    <p:sldId id="299" r:id="rId16"/>
    <p:sldId id="308" r:id="rId17"/>
    <p:sldId id="297" r:id="rId18"/>
    <p:sldId id="309" r:id="rId1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34" autoAdjust="0"/>
  </p:normalViewPr>
  <p:slideViewPr>
    <p:cSldViewPr>
      <p:cViewPr>
        <p:scale>
          <a:sx n="70" d="100"/>
          <a:sy n="70" d="100"/>
        </p:scale>
        <p:origin x="-6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0"/>
            </a:pPr>
            <a:r>
              <a:rPr lang="pt-BR" sz="1800" b="0" dirty="0" smtClean="0"/>
              <a:t>Já comprou ou compraria em sites de compras coletivas?</a:t>
            </a:r>
            <a:endParaRPr lang="pt-BR" sz="1800" b="0" dirty="0"/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8014228484597339E-2"/>
          <c:y val="0.14664942871738745"/>
          <c:w val="0.75301814246903342"/>
          <c:h val="0.66880289385931124"/>
        </c:manualLayout>
      </c:layout>
      <c:pie3D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Comprou ou Compraria em Sites de Comprar Coletivas?</c:v>
                </c:pt>
              </c:strCache>
            </c:strRef>
          </c:tx>
          <c:dLbls>
            <c:dLbl>
              <c:idx val="0"/>
              <c:layout/>
              <c:tx>
                <c:rich>
                  <a:bodyPr/>
                  <a:lstStyle/>
                  <a:p>
                    <a:pPr>
                      <a:defRPr sz="1400"/>
                    </a:pPr>
                    <a:r>
                      <a:rPr lang="en-US" sz="1400" smtClean="0"/>
                      <a:t>137</a:t>
                    </a:r>
                  </a:p>
                  <a:p>
                    <a:pPr>
                      <a:defRPr sz="1400"/>
                    </a:pPr>
                    <a:r>
                      <a:rPr lang="en-US" sz="1400" smtClean="0"/>
                      <a:t>74</a:t>
                    </a:r>
                    <a:r>
                      <a:rPr lang="en-US" sz="1400" dirty="0"/>
                      <a:t>%</a:t>
                    </a: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6.5224708753511079E-2"/>
                  <c:y val="3.3027425863867595E-2"/>
                </c:manualLayout>
              </c:layout>
              <c:tx>
                <c:rich>
                  <a:bodyPr/>
                  <a:lstStyle/>
                  <a:p>
                    <a:pPr>
                      <a:defRPr sz="1400"/>
                    </a:pPr>
                    <a:r>
                      <a:rPr lang="en-US" sz="1400" smtClean="0"/>
                      <a:t>16</a:t>
                    </a:r>
                  </a:p>
                  <a:p>
                    <a:pPr>
                      <a:defRPr sz="1400"/>
                    </a:pPr>
                    <a:r>
                      <a:rPr lang="en-US" sz="1400" smtClean="0"/>
                      <a:t> </a:t>
                    </a:r>
                    <a:r>
                      <a:rPr lang="en-US" sz="1400"/>
                      <a:t>8%</a:t>
                    </a: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8.4162292213473322E-2"/>
                  <c:y val="0.12751001459825054"/>
                </c:manualLayout>
              </c:layout>
              <c:tx>
                <c:rich>
                  <a:bodyPr/>
                  <a:lstStyle/>
                  <a:p>
                    <a:pPr>
                      <a:defRPr sz="1400"/>
                    </a:pPr>
                    <a:r>
                      <a:rPr lang="en-US" sz="1400" smtClean="0"/>
                      <a:t>33</a:t>
                    </a:r>
                  </a:p>
                  <a:p>
                    <a:pPr>
                      <a:defRPr sz="1400"/>
                    </a:pPr>
                    <a:r>
                      <a:rPr lang="en-US" sz="1400" smtClean="0"/>
                      <a:t> </a:t>
                    </a:r>
                    <a:r>
                      <a:rPr lang="en-US" sz="1400"/>
                      <a:t>18%</a:t>
                    </a: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1"/>
              <c:showBubbleSize val="0"/>
            </c:dLbl>
            <c:showLegendKey val="0"/>
            <c:showVal val="1"/>
            <c:showCatName val="0"/>
            <c:showSerName val="0"/>
            <c:showPercent val="1"/>
            <c:showBubbleSize val="0"/>
            <c:showLeaderLines val="0"/>
          </c:dLbls>
          <c:cat>
            <c:strRef>
              <c:f>Plan1!$A$2:$A$4</c:f>
              <c:strCache>
                <c:ptCount val="3"/>
                <c:pt idx="0">
                  <c:v>Sim</c:v>
                </c:pt>
                <c:pt idx="1">
                  <c:v>Não</c:v>
                </c:pt>
                <c:pt idx="2">
                  <c:v>Talvez</c:v>
                </c:pt>
              </c:strCache>
            </c:strRef>
          </c:cat>
          <c:val>
            <c:numRef>
              <c:f>Plan1!$B$2:$B$4</c:f>
              <c:numCache>
                <c:formatCode>General</c:formatCode>
                <c:ptCount val="3"/>
                <c:pt idx="0">
                  <c:v>137</c:v>
                </c:pt>
                <c:pt idx="1">
                  <c:v>16</c:v>
                </c:pt>
                <c:pt idx="2">
                  <c:v>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legend>
      <c:legendPos val="r"/>
      <c:layout>
        <c:manualLayout>
          <c:xMode val="edge"/>
          <c:yMode val="edge"/>
          <c:x val="0.81401735967214628"/>
          <c:y val="0.26349924859514573"/>
          <c:w val="9.3877377169959017E-2"/>
          <c:h val="0.31916107177280295"/>
        </c:manualLayout>
      </c:layout>
      <c:overlay val="0"/>
      <c:txPr>
        <a:bodyPr/>
        <a:lstStyle/>
        <a:p>
          <a:pPr>
            <a:defRPr sz="1600"/>
          </a:pPr>
          <a:endParaRPr lang="pt-BR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  <c:spPr>
        <a:gradFill>
          <a:gsLst>
            <a:gs pos="0">
              <a:srgbClr val="4F81BD">
                <a:tint val="66000"/>
                <a:satMod val="160000"/>
              </a:srgbClr>
            </a:gs>
            <a:gs pos="50000">
              <a:srgbClr val="4F81BD">
                <a:tint val="44500"/>
                <a:satMod val="160000"/>
              </a:srgbClr>
            </a:gs>
            <a:gs pos="100000">
              <a:srgbClr val="4F81BD">
                <a:tint val="23500"/>
                <a:satMod val="160000"/>
              </a:srgbClr>
            </a:gs>
          </a:gsLst>
          <a:lin ang="5400000" scaled="0"/>
        </a:gradFill>
      </c:spPr>
    </c:floor>
    <c:sideWall>
      <c:thickness val="0"/>
      <c:sp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</c:spPr>
    </c:sideWall>
    <c:backWall>
      <c:thickness val="0"/>
      <c:sp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</c:spPr>
    </c:backWall>
    <c:plotArea>
      <c:layout>
        <c:manualLayout>
          <c:layoutTarget val="inner"/>
          <c:xMode val="edge"/>
          <c:yMode val="edge"/>
          <c:x val="4.8180394536986026E-2"/>
          <c:y val="0.16752428745991021"/>
          <c:w val="0.45868445515108619"/>
          <c:h val="0.70898928849853904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Boas ofertas, mas no momento inadequado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4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Plan1!$A$2:$A$3</c:f>
              <c:numCache>
                <c:formatCode>General</c:formatCode>
                <c:ptCount val="2"/>
              </c:numCache>
            </c:numRef>
          </c:cat>
          <c:val>
            <c:numRef>
              <c:f>Plan1!$B$2:$B$3</c:f>
              <c:numCache>
                <c:formatCode>General</c:formatCode>
                <c:ptCount val="2"/>
                <c:pt idx="1">
                  <c:v>31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Dificilmente encontro uma oferta que desejo comprar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4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Plan1!$A$2:$A$3</c:f>
              <c:numCache>
                <c:formatCode>General</c:formatCode>
                <c:ptCount val="2"/>
              </c:numCache>
            </c:numRef>
          </c:cat>
          <c:val>
            <c:numRef>
              <c:f>Plan1!$C$2:$C$3</c:f>
              <c:numCache>
                <c:formatCode>General</c:formatCode>
                <c:ptCount val="2"/>
                <c:pt idx="1">
                  <c:v>46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4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Plan1!$A$2:$A$3</c:f>
              <c:numCache>
                <c:formatCode>General</c:formatCode>
                <c:ptCount val="2"/>
              </c:numCache>
            </c:numRef>
          </c:cat>
          <c:val>
            <c:numRef>
              <c:f>Plan1!$D$2:$D$3</c:f>
              <c:numCache>
                <c:formatCode>General</c:formatCode>
                <c:ptCount val="2"/>
                <c:pt idx="0">
                  <c:v>186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4612096"/>
        <c:axId val="247172480"/>
        <c:axId val="0"/>
      </c:bar3DChart>
      <c:catAx>
        <c:axId val="446120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47172480"/>
        <c:crosses val="autoZero"/>
        <c:auto val="1"/>
        <c:lblAlgn val="ctr"/>
        <c:lblOffset val="100"/>
        <c:noMultiLvlLbl val="0"/>
      </c:catAx>
      <c:valAx>
        <c:axId val="24717248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pt-BR"/>
          </a:p>
        </c:txPr>
        <c:crossAx val="446120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7568370781243372"/>
          <c:y val="0.11986107993143472"/>
          <c:w val="0.37426867635420591"/>
          <c:h val="0.76027784013713062"/>
        </c:manualLayout>
      </c:layout>
      <c:overlay val="0"/>
      <c:txPr>
        <a:bodyPr/>
        <a:lstStyle/>
        <a:p>
          <a:pPr>
            <a:defRPr sz="1600"/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5DA3C-6B7B-487D-BA79-877ACD56C98F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82462-0E24-4175-95DF-E5918D63C9B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13s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34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Enfocar atendidas, </a:t>
            </a:r>
            <a:r>
              <a:rPr lang="pt-BR" dirty="0" err="1" smtClean="0"/>
              <a:t>solucao</a:t>
            </a:r>
            <a:r>
              <a:rPr lang="pt-BR" baseline="0" dirty="0" smtClean="0"/>
              <a:t> e nota.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61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Trabalhando</a:t>
            </a:r>
            <a:r>
              <a:rPr lang="pt-BR" baseline="0" dirty="0" smtClean="0"/>
              <a:t> com fornecedores grandes, não corremos riscos de vender produtos ilegais/clandestinos, mesmo que seja o desejo do consumidor.</a:t>
            </a:r>
          </a:p>
          <a:p>
            <a:r>
              <a:rPr lang="pt-BR" baseline="0" dirty="0" smtClean="0"/>
              <a:t>Um exemplo das consequências de se trabalhar com pirataria, foi o que aconteceu recentemente com o </a:t>
            </a:r>
            <a:r>
              <a:rPr lang="pt-BR" baseline="0" dirty="0" err="1" smtClean="0"/>
              <a:t>Groupon</a:t>
            </a:r>
            <a:r>
              <a:rPr lang="pt-BR" baseline="0" dirty="0" smtClean="0"/>
              <a:t>, que por vender produtos não homologados pela Anatel acabou sendo expulso do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Comitê de Compras Coletivas da Câmara Brasileira de Comércio Eletrônico (camara-e.net), perdendo o selo de excelência</a:t>
            </a:r>
            <a:r>
              <a:rPr lang="pt-BR" baseline="0" dirty="0" smtClean="0"/>
              <a:t> e esta revendo os produtos ofertados.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Além disso, as negociações ocorrerão de forma a garantir que o fornecedor possui uma certa gama dos produtos que serão comercializados/entregues.</a:t>
            </a:r>
          </a:p>
          <a:p>
            <a:endParaRPr lang="pt-BR" dirty="0" smtClean="0"/>
          </a:p>
          <a:p>
            <a:r>
              <a:rPr lang="pt-BR" dirty="0" smtClean="0"/>
              <a:t>Como garantir a entrega do produto até o cliente, e por conseguinte,</a:t>
            </a:r>
            <a:r>
              <a:rPr lang="pt-BR" baseline="0" dirty="0" smtClean="0"/>
              <a:t> não deixá-lo insatisfeito: liberar cada pagamento ao fornecedor mediante a confirmação da entrega do produto pelo fornecedor e a inexistência de reclamação de cliente com relação aquela entrega, o que será averiguado individualmente. </a:t>
            </a:r>
          </a:p>
          <a:p>
            <a:r>
              <a:rPr lang="pt-BR" baseline="0" dirty="0" smtClean="0"/>
              <a:t>	NO LIMITE, RESSARCIREMOS O CLIENTE.</a:t>
            </a:r>
          </a:p>
          <a:p>
            <a:endParaRPr lang="pt-BR" baseline="0" dirty="0" smtClean="0"/>
          </a:p>
          <a:p>
            <a:r>
              <a:rPr lang="pt-BR" baseline="0" dirty="0" smtClean="0"/>
              <a:t>3:30min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42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o que tá</a:t>
            </a:r>
            <a:r>
              <a:rPr lang="pt-BR" baseline="0" dirty="0" smtClean="0"/>
              <a:t> lá!</a:t>
            </a:r>
          </a:p>
          <a:p>
            <a:endParaRPr lang="pt-BR" baseline="0" dirty="0" smtClean="0"/>
          </a:p>
          <a:p>
            <a:r>
              <a:rPr lang="pt-BR" baseline="0" dirty="0" smtClean="0"/>
              <a:t>53.6’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o que tá</a:t>
            </a:r>
            <a:r>
              <a:rPr lang="pt-BR" baseline="0" dirty="0" smtClean="0"/>
              <a:t> lá!</a:t>
            </a:r>
          </a:p>
          <a:p>
            <a:endParaRPr lang="pt-BR" baseline="0" dirty="0" smtClean="0"/>
          </a:p>
          <a:p>
            <a:r>
              <a:rPr lang="pt-BR" baseline="0" dirty="0" smtClean="0"/>
              <a:t>53.6’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Investimento:</a:t>
            </a:r>
            <a:r>
              <a:rPr lang="pt-BR" baseline="0" dirty="0" smtClean="0"/>
              <a:t> abertura + prejuízo do ano 1</a:t>
            </a:r>
            <a:endParaRPr lang="pt-BR" dirty="0" smtClean="0"/>
          </a:p>
          <a:p>
            <a:r>
              <a:rPr lang="pt-BR" dirty="0" smtClean="0"/>
              <a:t>TMA – Taxa </a:t>
            </a:r>
            <a:r>
              <a:rPr lang="pt-BR" dirty="0" err="1" smtClean="0"/>
              <a:t>Minima</a:t>
            </a:r>
            <a:r>
              <a:rPr lang="pt-BR" dirty="0" smtClean="0"/>
              <a:t> de Atratividade – 7,5% Selic / 12,5% Risco</a:t>
            </a:r>
          </a:p>
          <a:p>
            <a:r>
              <a:rPr lang="pt-BR" dirty="0" smtClean="0"/>
              <a:t>VPL</a:t>
            </a:r>
            <a:r>
              <a:rPr lang="pt-BR" baseline="0" dirty="0" smtClean="0"/>
              <a:t> – Valor Presente Líquido – Soma dos saldos do fluxo de caixa, descontando a TMA, atualizado para o valor presente</a:t>
            </a:r>
          </a:p>
          <a:p>
            <a:r>
              <a:rPr lang="pt-BR" baseline="0" dirty="0" smtClean="0"/>
              <a:t>TIR – Taxa Interna de Retorno – 148% a.a., média ao longo dos anos 0 a 5.</a:t>
            </a:r>
          </a:p>
          <a:p>
            <a:endParaRPr lang="pt-BR" dirty="0" smtClean="0"/>
          </a:p>
          <a:p>
            <a:r>
              <a:rPr lang="pt-BR" dirty="0" smtClean="0"/>
              <a:t>Pelo fato da </a:t>
            </a:r>
            <a:r>
              <a:rPr lang="pt-BR" dirty="0" err="1" smtClean="0"/>
              <a:t>tir</a:t>
            </a:r>
            <a:r>
              <a:rPr lang="pt-BR" dirty="0" smtClean="0"/>
              <a:t> ser 7 vezes maior que a </a:t>
            </a:r>
            <a:r>
              <a:rPr lang="pt-BR" dirty="0" err="1" smtClean="0"/>
              <a:t>tma</a:t>
            </a:r>
            <a:r>
              <a:rPr lang="pt-BR" dirty="0" smtClean="0"/>
              <a:t>, pode-se</a:t>
            </a:r>
            <a:r>
              <a:rPr lang="pt-BR" baseline="0" dirty="0" smtClean="0"/>
              <a:t> dizer que o investimento é economicamente atrativo.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1,5 min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73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Narrativa: Você</a:t>
            </a:r>
            <a:r>
              <a:rPr lang="pt-BR" baseline="0" dirty="0" smtClean="0"/>
              <a:t> sabe o que é “Compra Coletiva Reversa”?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B4C47-FA41-462E-A49C-6F3F467F6A3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356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Narrativa: Você</a:t>
            </a:r>
            <a:r>
              <a:rPr lang="pt-BR" baseline="0" dirty="0" smtClean="0"/>
              <a:t> sabe o que é “Compra Coletiva Reversa”?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B4C47-FA41-462E-A49C-6F3F467F6A3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35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13s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34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5’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9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 que escolhemos inicialmente uma categoria?</a:t>
            </a:r>
          </a:p>
          <a:p>
            <a:r>
              <a:rPr lang="pt-BR" dirty="0" smtClean="0"/>
              <a:t>	- Para</a:t>
            </a:r>
            <a:r>
              <a:rPr lang="pt-BR" baseline="0" dirty="0" smtClean="0"/>
              <a:t> nos concentrarmos em um foco, ganhar algum know-how, criar/fortalecer a imagem da marca</a:t>
            </a:r>
            <a:endParaRPr lang="pt-BR" dirty="0" smtClean="0"/>
          </a:p>
          <a:p>
            <a:r>
              <a:rPr lang="pt-BR" dirty="0" smtClean="0"/>
              <a:t>E por que a categoria Produtos?</a:t>
            </a:r>
          </a:p>
          <a:p>
            <a:r>
              <a:rPr lang="pt-BR" dirty="0" smtClean="0"/>
              <a:t>	- Por ser uma das mais rentáveis</a:t>
            </a:r>
            <a:r>
              <a:rPr lang="pt-BR" baseline="0" dirty="0" smtClean="0"/>
              <a:t> e onde estão os maiores  players do comércio eletrônico, como submarino, americanas, saraiva.</a:t>
            </a:r>
          </a:p>
          <a:p>
            <a:endParaRPr lang="pt-BR" dirty="0" smtClean="0"/>
          </a:p>
          <a:p>
            <a:r>
              <a:rPr lang="pt-BR" dirty="0" smtClean="0"/>
              <a:t>60’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67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 que escolhemos inicialmente uma categoria?</a:t>
            </a:r>
          </a:p>
          <a:p>
            <a:r>
              <a:rPr lang="pt-BR" dirty="0" smtClean="0"/>
              <a:t>	- Para</a:t>
            </a:r>
            <a:r>
              <a:rPr lang="pt-BR" baseline="0" dirty="0" smtClean="0"/>
              <a:t> nos concentrarmos em um foco, ganhar algum know-how, criar/fortalecer a imagem da marca</a:t>
            </a:r>
            <a:endParaRPr lang="pt-BR" dirty="0" smtClean="0"/>
          </a:p>
          <a:p>
            <a:r>
              <a:rPr lang="pt-BR" dirty="0" smtClean="0"/>
              <a:t>E por que a categoria Produtos?</a:t>
            </a:r>
          </a:p>
          <a:p>
            <a:r>
              <a:rPr lang="pt-BR" dirty="0" smtClean="0"/>
              <a:t>	- Por ser uma das mais rentáveis</a:t>
            </a:r>
            <a:r>
              <a:rPr lang="pt-BR" baseline="0" dirty="0" smtClean="0"/>
              <a:t> e onde estão os maiores  players do comércio eletrônico, como submarino, americanas, saraiva.</a:t>
            </a:r>
          </a:p>
          <a:p>
            <a:endParaRPr lang="pt-BR" dirty="0" smtClean="0"/>
          </a:p>
          <a:p>
            <a:r>
              <a:rPr lang="pt-BR" dirty="0" smtClean="0"/>
              <a:t>60’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6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Por que escolhemos inicialmente uma categoria?</a:t>
            </a:r>
          </a:p>
          <a:p>
            <a:r>
              <a:rPr lang="pt-BR" dirty="0" smtClean="0"/>
              <a:t>	- Para</a:t>
            </a:r>
            <a:r>
              <a:rPr lang="pt-BR" baseline="0" dirty="0" smtClean="0"/>
              <a:t> nos concentrarmos em um foco, ganhar algum know-how, criar/fortalecer a imagem da marca</a:t>
            </a:r>
            <a:endParaRPr lang="pt-BR" dirty="0" smtClean="0"/>
          </a:p>
          <a:p>
            <a:r>
              <a:rPr lang="pt-BR" dirty="0" smtClean="0"/>
              <a:t>E por que a categoria Produtos?</a:t>
            </a:r>
          </a:p>
          <a:p>
            <a:r>
              <a:rPr lang="pt-BR" dirty="0" smtClean="0"/>
              <a:t>	- Por ser uma das mais rentáveis</a:t>
            </a:r>
            <a:r>
              <a:rPr lang="pt-BR" baseline="0" dirty="0" smtClean="0"/>
              <a:t> e onde estão os maiores  players do comércio eletrônico, como submarino, americanas, saraiva.</a:t>
            </a:r>
          </a:p>
          <a:p>
            <a:endParaRPr lang="pt-BR" dirty="0" smtClean="0"/>
          </a:p>
          <a:p>
            <a:r>
              <a:rPr lang="pt-BR" dirty="0" smtClean="0"/>
              <a:t>60’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67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Faixa etária</a:t>
            </a:r>
            <a:r>
              <a:rPr lang="pt-BR" baseline="0" dirty="0" smtClean="0"/>
              <a:t> – a partir de 16 anos as pessoas podem ter </a:t>
            </a:r>
            <a:r>
              <a:rPr lang="pt-BR" baseline="0" dirty="0" err="1" smtClean="0"/>
              <a:t>cartao</a:t>
            </a:r>
            <a:r>
              <a:rPr lang="pt-BR" baseline="0" dirty="0" smtClean="0"/>
              <a:t> de crédito/conta corrente e sem limite de idade;  público potencial de mais de 78 milhões de internautas, apesar da resistência </a:t>
            </a:r>
            <a:r>
              <a:rPr lang="pt-BR" baseline="0" smtClean="0"/>
              <a:t>de 70</a:t>
            </a:r>
            <a:r>
              <a:rPr lang="pt-BR" baseline="0" dirty="0" smtClean="0"/>
              <a:t>% deste público, ou seja, com grande potencial de crescimento;</a:t>
            </a:r>
          </a:p>
          <a:p>
            <a:endParaRPr lang="pt-BR" baseline="0" dirty="0" smtClean="0"/>
          </a:p>
          <a:p>
            <a:r>
              <a:rPr lang="pt-BR" baseline="0" dirty="0" smtClean="0"/>
              <a:t>Localização – exemplo: preço de frete diferenciado por região, produtos mais vendidos em determinadas regiões por questões climáticas, por exemplo (ar-condicionado no nordeste e centro-oeste), questões culturais, por exemplo, os paulistanos querem sempre estar na vanguarda de eletrônicos</a:t>
            </a:r>
          </a:p>
          <a:p>
            <a:endParaRPr lang="pt-BR" baseline="0" dirty="0" smtClean="0"/>
          </a:p>
          <a:p>
            <a:r>
              <a:rPr lang="pt-BR" baseline="0" dirty="0" smtClean="0"/>
              <a:t>52.7’</a:t>
            </a:r>
          </a:p>
          <a:p>
            <a:endParaRPr lang="pt-BR" baseline="0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12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Faixa etária</a:t>
            </a:r>
            <a:r>
              <a:rPr lang="pt-BR" baseline="0" dirty="0" smtClean="0"/>
              <a:t> – a partir de 16 anos as pessoas podem ter </a:t>
            </a:r>
            <a:r>
              <a:rPr lang="pt-BR" baseline="0" dirty="0" err="1" smtClean="0"/>
              <a:t>cartao</a:t>
            </a:r>
            <a:r>
              <a:rPr lang="pt-BR" baseline="0" dirty="0" smtClean="0"/>
              <a:t> de crédito/conta corrente e sem limite de idade;  público potencial de mais de 78 milhões de internautas, apesar da resistência </a:t>
            </a:r>
            <a:r>
              <a:rPr lang="pt-BR" baseline="0" smtClean="0"/>
              <a:t>de 70</a:t>
            </a:r>
            <a:r>
              <a:rPr lang="pt-BR" baseline="0" dirty="0" smtClean="0"/>
              <a:t>% deste público, ou seja, com grande potencial de crescimento;</a:t>
            </a:r>
          </a:p>
          <a:p>
            <a:endParaRPr lang="pt-BR" baseline="0" dirty="0" smtClean="0"/>
          </a:p>
          <a:p>
            <a:r>
              <a:rPr lang="pt-BR" baseline="0" dirty="0" smtClean="0"/>
              <a:t>Localização – exemplo: preço de frete diferenciado por região, produtos mais vendidos em determinadas regiões por questões climáticas, por exemplo (ar-condicionado no nordeste e centro-oeste), questões culturais, por exemplo, os paulistanos querem sempre estar na vanguarda de eletrônicos</a:t>
            </a:r>
          </a:p>
          <a:p>
            <a:endParaRPr lang="pt-BR" baseline="0" dirty="0" smtClean="0"/>
          </a:p>
          <a:p>
            <a:r>
              <a:rPr lang="pt-BR" baseline="0" dirty="0" smtClean="0"/>
              <a:t>52.7’</a:t>
            </a:r>
          </a:p>
          <a:p>
            <a:endParaRPr lang="pt-BR" baseline="0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12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Vamos começar com quem não</a:t>
            </a:r>
            <a:r>
              <a:rPr lang="pt-BR" baseline="0" dirty="0" smtClean="0"/>
              <a:t> vai fornecer:</a:t>
            </a:r>
          </a:p>
          <a:p>
            <a:r>
              <a:rPr lang="pt-BR" baseline="0" dirty="0" smtClean="0"/>
              <a:t>-Sites de comércio eletrônico com pouca história/estatística</a:t>
            </a:r>
          </a:p>
          <a:p>
            <a:r>
              <a:rPr lang="pt-BR" baseline="0" dirty="0" smtClean="0"/>
              <a:t>-índices recentes e históricos pouco convidativos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82462-0E24-4175-95DF-E5918D63C9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9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15"/>
          <p:cNvSpPr/>
          <p:nvPr userDrawn="1"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31B6FD">
                  <a:lumMod val="75000"/>
                </a:srgbClr>
              </a:gs>
              <a:gs pos="100000">
                <a:srgbClr val="31B6FD">
                  <a:lumMod val="60000"/>
                  <a:lumOff val="40000"/>
                </a:srgbClr>
              </a:gs>
            </a:gsLst>
            <a:lin ang="5400000" scaled="0"/>
          </a:gra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ysClr val="window" lastClr="FFFFFF"/>
              </a:solidFill>
              <a:latin typeface="Candara"/>
            </a:endParaRPr>
          </a:p>
        </p:txBody>
      </p:sp>
      <p:grpSp>
        <p:nvGrpSpPr>
          <p:cNvPr id="23" name="Group 9"/>
          <p:cNvGrpSpPr>
            <a:grpSpLocks noChangeAspect="1"/>
          </p:cNvGrpSpPr>
          <p:nvPr userDrawn="1"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2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ysClr val="windowText" lastClr="000000"/>
                </a:solidFill>
              </a:endParaRPr>
            </a:p>
          </p:txBody>
        </p:sp>
        <p:sp useBgFill="1">
          <p:nvSpPr>
            <p:cNvPr id="28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título mestre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estilo do subtítulo mestre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fld id="{C0C1A143-C528-46CC-BE1A-A065B3629ECA}" type="datetimeFigureOut">
              <a:rPr lang="pt-BR" sz="1800" kern="0" smtClean="0">
                <a:solidFill>
                  <a:sysClr val="windowText" lastClr="000000"/>
                </a:solidFill>
              </a:rPr>
              <a:pPr/>
              <a:t>20/10/2012</a:t>
            </a:fld>
            <a:endParaRPr lang="pt-BR" sz="1800" kern="0">
              <a:solidFill>
                <a:sysClr val="windowText" lastClr="000000"/>
              </a:solidFill>
            </a:endParaRPr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pt-BR" sz="1800" kern="0">
              <a:solidFill>
                <a:sysClr val="windowText" lastClr="000000"/>
              </a:solidFill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/>
          <a:lstStyle/>
          <a:p>
            <a:fld id="{8EE3746D-6DE2-44F1-B7E4-E20EF15AD8DA}" type="slidenum">
              <a:rPr lang="pt-BR" sz="1800" kern="0" smtClean="0">
                <a:solidFill>
                  <a:sysClr val="windowText" lastClr="000000"/>
                </a:solidFill>
              </a:rPr>
              <a:pPr/>
              <a:t>‹nº›</a:t>
            </a:fld>
            <a:endParaRPr lang="pt-BR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73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15"/>
          <p:cNvSpPr/>
          <p:nvPr userDrawn="1"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31B6FD">
                  <a:lumMod val="75000"/>
                </a:srgbClr>
              </a:gs>
              <a:gs pos="100000">
                <a:srgbClr val="31B6FD">
                  <a:lumMod val="60000"/>
                  <a:lumOff val="40000"/>
                </a:srgbClr>
              </a:gs>
            </a:gsLst>
            <a:lin ang="5400000" scaled="0"/>
          </a:gra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grpSp>
        <p:nvGrpSpPr>
          <p:cNvPr id="23" name="Group 9"/>
          <p:cNvGrpSpPr>
            <a:grpSpLocks noChangeAspect="1"/>
          </p:cNvGrpSpPr>
          <p:nvPr userDrawn="1"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2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28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título mestre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estilo do subtítulo mestre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C1A143-C528-46CC-BE1A-A065B3629ECA}" type="datetimeFigureOut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20/10/2012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3746D-6DE2-44F1-B7E4-E20EF15AD8DA}" type="slidenum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5673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15"/>
          <p:cNvSpPr/>
          <p:nvPr userDrawn="1"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31B6FD">
                  <a:lumMod val="75000"/>
                </a:srgbClr>
              </a:gs>
              <a:gs pos="100000">
                <a:srgbClr val="31B6FD">
                  <a:lumMod val="60000"/>
                  <a:lumOff val="40000"/>
                </a:srgbClr>
              </a:gs>
            </a:gsLst>
            <a:lin ang="5400000" scaled="0"/>
          </a:gra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grpSp>
        <p:nvGrpSpPr>
          <p:cNvPr id="23" name="Group 9"/>
          <p:cNvGrpSpPr>
            <a:grpSpLocks noChangeAspect="1"/>
          </p:cNvGrpSpPr>
          <p:nvPr userDrawn="1"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2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28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título mestre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estilo do subtítulo mestre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C1A143-C528-46CC-BE1A-A065B3629ECA}" type="datetimeFigureOut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20/10/2012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3746D-6DE2-44F1-B7E4-E20EF15AD8DA}" type="slidenum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5673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15"/>
          <p:cNvSpPr/>
          <p:nvPr userDrawn="1"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31B6FD">
                  <a:lumMod val="75000"/>
                </a:srgbClr>
              </a:gs>
              <a:gs pos="100000">
                <a:srgbClr val="31B6FD">
                  <a:lumMod val="60000"/>
                  <a:lumOff val="40000"/>
                </a:srgbClr>
              </a:gs>
            </a:gsLst>
            <a:lin ang="5400000" scaled="0"/>
          </a:gra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grpSp>
        <p:nvGrpSpPr>
          <p:cNvPr id="23" name="Group 9"/>
          <p:cNvGrpSpPr>
            <a:grpSpLocks noChangeAspect="1"/>
          </p:cNvGrpSpPr>
          <p:nvPr userDrawn="1"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2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28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título mestre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estilo do subtítulo mestre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C1A143-C528-46CC-BE1A-A065B3629ECA}" type="datetimeFigureOut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20/10/2012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3746D-6DE2-44F1-B7E4-E20EF15AD8DA}" type="slidenum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15"/>
          <p:cNvSpPr/>
          <p:nvPr userDrawn="1"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31B6FD">
                  <a:lumMod val="75000"/>
                </a:srgbClr>
              </a:gs>
              <a:gs pos="100000">
                <a:srgbClr val="31B6FD">
                  <a:lumMod val="60000"/>
                  <a:lumOff val="40000"/>
                </a:srgbClr>
              </a:gs>
            </a:gsLst>
            <a:lin ang="5400000" scaled="0"/>
          </a:gra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grpSp>
        <p:nvGrpSpPr>
          <p:cNvPr id="23" name="Group 9"/>
          <p:cNvGrpSpPr>
            <a:grpSpLocks noChangeAspect="1"/>
          </p:cNvGrpSpPr>
          <p:nvPr userDrawn="1"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2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28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título mestre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estilo do subtítulo mestre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C1A143-C528-46CC-BE1A-A065B3629ECA}" type="datetimeFigureOut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20/10/2012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3746D-6DE2-44F1-B7E4-E20EF15AD8DA}" type="slidenum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735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15"/>
          <p:cNvSpPr/>
          <p:nvPr userDrawn="1"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31B6FD">
                  <a:lumMod val="75000"/>
                </a:srgbClr>
              </a:gs>
              <a:gs pos="100000">
                <a:srgbClr val="31B6FD">
                  <a:lumMod val="60000"/>
                  <a:lumOff val="40000"/>
                </a:srgbClr>
              </a:gs>
            </a:gsLst>
            <a:lin ang="5400000" scaled="0"/>
          </a:gra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grpSp>
        <p:nvGrpSpPr>
          <p:cNvPr id="23" name="Group 9"/>
          <p:cNvGrpSpPr>
            <a:grpSpLocks noChangeAspect="1"/>
          </p:cNvGrpSpPr>
          <p:nvPr userDrawn="1"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2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28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título mestre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estilo do subtítulo mestre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C1A143-C528-46CC-BE1A-A065B3629ECA}" type="datetimeFigureOut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20/10/2012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3746D-6DE2-44F1-B7E4-E20EF15AD8DA}" type="slidenum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7350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15"/>
          <p:cNvSpPr/>
          <p:nvPr userDrawn="1"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rgbClr val="31B6FD">
                  <a:lumMod val="75000"/>
                </a:srgbClr>
              </a:gs>
              <a:gs pos="100000">
                <a:srgbClr val="31B6FD">
                  <a:lumMod val="60000"/>
                  <a:lumOff val="40000"/>
                </a:srgbClr>
              </a:gs>
            </a:gsLst>
            <a:lin ang="5400000" scaled="0"/>
          </a:gra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grpSp>
        <p:nvGrpSpPr>
          <p:cNvPr id="23" name="Group 9"/>
          <p:cNvGrpSpPr>
            <a:grpSpLocks noChangeAspect="1"/>
          </p:cNvGrpSpPr>
          <p:nvPr userDrawn="1"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24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C6E7FC">
                <a:alpha val="29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rgbClr val="C6E7FC">
                <a:alpha val="40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 useBgFill="1">
          <p:nvSpPr>
            <p:cNvPr id="28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título mestre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Clique para editar o estilo do subtítulo mestre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C1A143-C528-46CC-BE1A-A065B3629ECA}" type="datetimeFigureOut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20/10/2012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3746D-6DE2-44F1-B7E4-E20EF15AD8DA}" type="slidenum">
              <a:rPr kumimoji="0" lang="pt-B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573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46CFA-CE2B-4B5C-9D9A-CEBCB757D420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20/10/2012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33AEA-3B62-4895-8770-9290DB6FB1FD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35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63" r:id="rId3"/>
    <p:sldLayoutId id="2147483649" r:id="rId4"/>
    <p:sldLayoutId id="2147483660" r:id="rId5"/>
    <p:sldLayoutId id="2147483662" r:id="rId6"/>
    <p:sldLayoutId id="2147483661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wmf"/><Relationship Id="rId2" Type="http://schemas.microsoft.com/office/2007/relationships/media" Target="../media/media1.mid"/><Relationship Id="rId1" Type="http://schemas.openxmlformats.org/officeDocument/2006/relationships/audio" Target="NULL" TargetMode="External"/><Relationship Id="rId6" Type="http://schemas.openxmlformats.org/officeDocument/2006/relationships/image" Target="../media/image2.wmf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wmf"/><Relationship Id="rId4" Type="http://schemas.openxmlformats.org/officeDocument/2006/relationships/image" Target="../media/image1.png"/><Relationship Id="rId9" Type="http://schemas.openxmlformats.org/officeDocument/2006/relationships/image" Target="../media/image5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image" Target="../media/image2.wmf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900074227[1].mi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800"/>
                </p14:media>
              </p:ext>
            </p:extLst>
          </p:nvPr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3164" y="6053470"/>
            <a:ext cx="183842" cy="18384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9" name="Picture 5" descr="C:\Documents and Settings\dell\Configurações locais\Temporary Internet Files\Content.IE5\7RW6HY4D\MC900351889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639" y="5458660"/>
            <a:ext cx="50818" cy="5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Arquivos de programas\Microsoft Office\MEDIA\CAGCAT10\j0292982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31757"/>
            <a:ext cx="728168" cy="71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rma livre 16"/>
          <p:cNvSpPr/>
          <p:nvPr/>
        </p:nvSpPr>
        <p:spPr>
          <a:xfrm>
            <a:off x="3563888" y="3284984"/>
            <a:ext cx="2530326" cy="1080053"/>
          </a:xfrm>
          <a:custGeom>
            <a:avLst/>
            <a:gdLst>
              <a:gd name="connsiteX0" fmla="*/ 584592 w 3544561"/>
              <a:gd name="connsiteY0" fmla="*/ 334542 h 1363837"/>
              <a:gd name="connsiteX1" fmla="*/ 148657 w 3544561"/>
              <a:gd name="connsiteY1" fmla="*/ 345174 h 1363837"/>
              <a:gd name="connsiteX2" fmla="*/ 169922 w 3544561"/>
              <a:gd name="connsiteY2" fmla="*/ 1004393 h 1363837"/>
              <a:gd name="connsiteX3" fmla="*/ 2126313 w 3544561"/>
              <a:gd name="connsiteY3" fmla="*/ 1323369 h 1363837"/>
              <a:gd name="connsiteX4" fmla="*/ 2796164 w 3544561"/>
              <a:gd name="connsiteY4" fmla="*/ 100625 h 1363837"/>
              <a:gd name="connsiteX5" fmla="*/ 3476647 w 3544561"/>
              <a:gd name="connsiteY5" fmla="*/ 68728 h 1363837"/>
              <a:gd name="connsiteX6" fmla="*/ 3519178 w 3544561"/>
              <a:gd name="connsiteY6" fmla="*/ 68728 h 1363837"/>
              <a:gd name="connsiteX7" fmla="*/ 3466015 w 3544561"/>
              <a:gd name="connsiteY7" fmla="*/ 58095 h 136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44561" h="1363837">
                <a:moveTo>
                  <a:pt x="584592" y="334542"/>
                </a:moveTo>
                <a:cubicBezTo>
                  <a:pt x="401180" y="284037"/>
                  <a:pt x="217769" y="233532"/>
                  <a:pt x="148657" y="345174"/>
                </a:cubicBezTo>
                <a:cubicBezTo>
                  <a:pt x="79545" y="456816"/>
                  <a:pt x="-159687" y="841361"/>
                  <a:pt x="169922" y="1004393"/>
                </a:cubicBezTo>
                <a:cubicBezTo>
                  <a:pt x="499531" y="1167425"/>
                  <a:pt x="1688606" y="1473997"/>
                  <a:pt x="2126313" y="1323369"/>
                </a:cubicBezTo>
                <a:cubicBezTo>
                  <a:pt x="2564020" y="1172741"/>
                  <a:pt x="2571108" y="309732"/>
                  <a:pt x="2796164" y="100625"/>
                </a:cubicBezTo>
                <a:cubicBezTo>
                  <a:pt x="3021220" y="-108482"/>
                  <a:pt x="3356145" y="74044"/>
                  <a:pt x="3476647" y="68728"/>
                </a:cubicBezTo>
                <a:cubicBezTo>
                  <a:pt x="3597149" y="63412"/>
                  <a:pt x="3520950" y="70500"/>
                  <a:pt x="3519178" y="68728"/>
                </a:cubicBezTo>
                <a:cubicBezTo>
                  <a:pt x="3517406" y="66956"/>
                  <a:pt x="3481964" y="59867"/>
                  <a:pt x="3466015" y="5809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2" name="Picture 8" descr="C:\Documents and Settings\dell\Configurações locais\Temporary Internet Files\Content.IE5\0DVYU7KG\MC900292986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82" y="831757"/>
            <a:ext cx="808088" cy="79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cuments and Settings\dell\Configurações locais\Temporary Internet Files\Content.IE5\ZFOOVTRH\MC900279526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05" y="831758"/>
            <a:ext cx="665015" cy="79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Documents and Settings\dell\Configurações locais\Temporary Internet Files\Content.IE5\0DVYU7KG\MC900384146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837" y="692695"/>
            <a:ext cx="1093573" cy="10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36" y="3284984"/>
            <a:ext cx="1834307" cy="111403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9" name="CaixaDeTexto 28"/>
          <p:cNvSpPr txBox="1"/>
          <p:nvPr/>
        </p:nvSpPr>
        <p:spPr>
          <a:xfrm>
            <a:off x="4006569" y="3772283"/>
            <a:ext cx="1005403" cy="353943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pt-BR" sz="1700" b="1" dirty="0" smtClean="0">
                <a:solidFill>
                  <a:schemeClr val="tx2">
                    <a:lumMod val="75000"/>
                  </a:schemeClr>
                </a:solidFill>
                <a:latin typeface="Candara" pitchFamily="34" charset="0"/>
              </a:rPr>
              <a:t>KKR.ECO</a:t>
            </a:r>
            <a:endParaRPr lang="pt-BR" sz="1700" b="1" dirty="0">
              <a:solidFill>
                <a:schemeClr val="tx2">
                  <a:lumMod val="75000"/>
                </a:schemeClr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18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C 0.00312 0.01319 0.00573 0.02894 0.01163 0.04028 C 0.01302 0.05046 0.01441 0.04954 0.01858 0.05741 C 0.02049 0.06713 0.01892 0.06181 0.0243 0.07292 C 0.03368 0.0919 0.02222 0.07199 0.02778 0.08542 C 0.03055 0.09236 0.03403 0.10046 0.03715 0.10694 C 0.03993 0.12083 0.04878 0.13079 0.05226 0.14421 C 0.05625 0.15926 0.06528 0.17361 0.07674 0.17824 C 0.07795 0.17986 0.07899 0.18171 0.08021 0.1831 C 0.08125 0.18426 0.08264 0.18495 0.08368 0.18611 C 0.08941 0.19306 0.09271 0.20162 0.1 0.20463 C 0.11111 0.21991 0.11632 0.2338 0.13021 0.24491 C 0.13455 0.24838 0.13819 0.25394 0.14288 0.25579 C 0.14618 0.26019 0.15 0.26481 0.15451 0.26667 C 0.16128 0.27569 0.15781 0.27338 0.16389 0.27593 C 0.16753 0.28102 0.17066 0.28773 0.17552 0.29005 C 0.1776 0.29444 0.17986 0.29722 0.18246 0.30093 C 0.18194 0.31389 0.18524 0.32847 0.18021 0.33958 C 0.17847 0.34352 0.17708 0.34236 0.1743 0.34421 C 0.16788 0.34861 0.16042 0.35347 0.15347 0.35671 C 0.14896 0.36782 0.15104 0.36042 0.15104 0.37986 " pathEditMode="relative" ptsTypes="ffffffffffffffffffffA">
                                      <p:cBhvr>
                                        <p:cTn id="25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C 0.0007 0.02755 -0.00277 0.05602 0.00938 0.07917 C 0.01164 0.08912 0.01424 0.09977 0.01858 0.10857 C 0.02066 0.11945 0.02292 0.13102 0.02674 0.1412 C 0.02848 0.14583 0.03091 0.15023 0.03247 0.15509 C 0.03542 0.16389 0.03559 0.17593 0.04063 0.1831 C 0.04237 0.21782 0.04323 0.25255 0.04653 0.28681 C 0.04723 0.31019 0.04723 0.33287 0.05226 0.35509 C 0.05261 0.36389 0.05348 0.38148 0.05348 0.38148 " pathEditMode="relative" ptsTypes="ffffffffA">
                                      <p:cBhvr>
                                        <p:cTn id="3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C -0.00139 0.0037 -0.00365 0.00695 -0.00469 0.01088 C -0.00729 0.02037 -0.00573 0.0331 -0.01163 0.04028 C -0.01354 0.04861 -0.01771 0.05533 -0.01979 0.06366 C -0.02066 0.07824 -0.01875 0.10486 -0.02795 0.1162 C -0.03003 0.12616 -0.03715 0.13171 -0.04184 0.13958 C -0.04358 0.14259 -0.04392 0.14769 -0.04653 0.14884 C -0.05208 0.15139 -0.05746 0.15718 -0.06163 0.16273 C -0.06736 0.17037 -0.07101 0.18009 -0.07674 0.18773 C -0.07847 0.19468 -0.08073 0.20093 -0.08246 0.20787 C -0.08316 0.21088 -0.0849 0.21713 -0.0849 0.21713 C -0.08646 0.24259 -0.08698 0.2537 -0.08594 0.2838 C -0.08507 0.31019 -0.08767 0.30139 -0.08246 0.31482 C -0.07986 0.33033 -0.08351 0.31412 -0.07899 0.32408 C -0.07656 0.3294 -0.07726 0.33565 -0.0743 0.3412 C -0.07135 0.3544 -0.07083 0.36783 -0.07083 0.38148 " pathEditMode="relative" ptsTypes="fffffffffffffffA">
                                      <p:cBhvr>
                                        <p:cTn id="4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23 C -0.0052 0.00995 0.00157 -0.00209 -0.00677 0.00856 C -0.01163 0.01481 -0.01545 0.02222 -0.02135 0.02731 C -0.02673 0.03796 -0.02413 0.03379 -0.02934 0.04051 C -0.03177 0.04722 -0.03593 0.05069 -0.03941 0.05648 C -0.04514 0.06689 -0.04097 0.06389 -0.04722 0.06689 C -0.05 0.07222 -0.05156 0.07222 -0.05607 0.07407 C -0.0585 0.07708 -0.06423 0.08148 -0.06736 0.08264 C -0.071 0.08588 -0.07274 0.08958 -0.07639 0.09282 C -0.07812 0.09907 -0.08125 0.10254 -0.08437 0.1074 C -0.08611 0.11041 -0.08889 0.1162 -0.08889 0.11643 C -0.09027 0.12199 -0.09097 0.12477 -0.09566 0.12639 C -0.10208 0.13518 -0.10729 0.14236 -0.11232 0.15277 C -0.11406 0.15602 -0.11753 0.15833 -0.11927 0.16157 C -0.12257 0.16643 -0.12187 0.16944 -0.12604 0.17314 C -0.12916 0.17963 -0.13298 0.18449 -0.13732 0.18912 C -0.14045 0.19259 -0.14149 0.19629 -0.14514 0.1993 C -0.14635 0.20463 -0.14878 0.20625 -0.15069 0.21111 C -0.15295 0.21666 -0.15538 0.22268 -0.15746 0.22847 C -0.1585 0.23125 -0.15902 0.23449 -0.15972 0.23727 C -0.16041 0.24027 -0.16198 0.24606 -0.16198 0.24629 C -0.16232 0.28495 -0.14305 0.33518 -0.16406 0.36273 " pathEditMode="relative" rAng="0" ptsTypes="fffffffffffffffffffffA">
                                      <p:cBhvr>
                                        <p:cTn id="5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1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32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16" presetClass="entr" presetSubtype="21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300"/>
                            </p:stCondLst>
                            <p:childTnLst>
                              <p:par>
                                <p:cTn id="8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300"/>
                            </p:stCondLst>
                            <p:childTnLst>
                              <p:par>
                                <p:cTn id="9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0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animBg="1"/>
      <p:bldP spid="17" grpId="1" animBg="1"/>
      <p:bldP spid="17" grpId="2" animBg="1"/>
      <p:bldP spid="17" grpId="3" animBg="1"/>
      <p:bldP spid="29" grpId="2" animBg="1"/>
      <p:bldP spid="29" grpId="3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6" t="46457" r="32558" b="19095"/>
          <a:stretch/>
        </p:blipFill>
        <p:spPr bwMode="auto">
          <a:xfrm>
            <a:off x="1938736" y="1484784"/>
            <a:ext cx="6727087" cy="335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979712" y="2433662"/>
            <a:ext cx="66073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pt-BR" sz="5400" b="1" cap="none" spc="0" dirty="0" smtClean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Pouco tempo depois...</a:t>
            </a:r>
            <a:endParaRPr lang="pt-BR" sz="5400" b="1" cap="none" spc="0" dirty="0">
              <a:ln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164288" y="1484784"/>
            <a:ext cx="149046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Quem </a:t>
            </a: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vai </a:t>
            </a: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fornecer?</a:t>
            </a:r>
            <a:endParaRPr lang="pt-BR" sz="2800" dirty="0"/>
          </a:p>
        </p:txBody>
      </p:sp>
      <p:pic>
        <p:nvPicPr>
          <p:cNvPr id="1034" name="Picture 10" descr="Casas M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" y="1417638"/>
            <a:ext cx="1303313" cy="45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6" t="46582" r="32266" b="18164"/>
          <a:stretch/>
        </p:blipFill>
        <p:spPr bwMode="auto">
          <a:xfrm rot="20915088">
            <a:off x="1856345" y="2379586"/>
            <a:ext cx="6762750" cy="3438526"/>
          </a:xfrm>
          <a:prstGeom prst="rect">
            <a:avLst/>
          </a:pr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 descr="C:\Documents and Settings\dell\Configurações locais\Temporary Internet Files\Content.IE5\7RW6HY4D\MC9004325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539" y="1531910"/>
            <a:ext cx="4920733" cy="484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10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36426" r="31562" b="26121"/>
          <a:stretch/>
        </p:blipFill>
        <p:spPr bwMode="auto">
          <a:xfrm>
            <a:off x="251520" y="1417638"/>
            <a:ext cx="6886575" cy="3652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t="26562" r="31641" b="36719"/>
          <a:stretch/>
        </p:blipFill>
        <p:spPr bwMode="auto">
          <a:xfrm>
            <a:off x="2228850" y="3244131"/>
            <a:ext cx="69151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Quem vai fornecer?</a:t>
            </a:r>
            <a:endParaRPr lang="pt-BR" sz="2800" dirty="0"/>
          </a:p>
        </p:txBody>
      </p:sp>
      <p:pic>
        <p:nvPicPr>
          <p:cNvPr id="4098" name="Picture 2" descr="C:\Documents and Settings\dell\Configurações locais\Temporary Internet Files\Content.IE5\ECGTOINY\MC900441310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472" y="1124744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dell\Configurações locais\Temporary Internet Files\Content.IE5\ECGTOINY\MC900441310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36395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41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</a:t>
            </a: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– Quem vai fornecer?</a:t>
            </a:r>
            <a:endParaRPr lang="pt-BR" sz="2800" dirty="0"/>
          </a:p>
        </p:txBody>
      </p:sp>
      <p:sp>
        <p:nvSpPr>
          <p:cNvPr id="3" name="Retângulo 2"/>
          <p:cNvSpPr/>
          <p:nvPr/>
        </p:nvSpPr>
        <p:spPr>
          <a:xfrm>
            <a:off x="4355976" y="1318234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 smtClean="0"/>
              <a:t>Critérios para entrada: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Fornecedores consagrados (ícones do e-commerce);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Avaliação de sites de reputação (</a:t>
            </a:r>
            <a:r>
              <a:rPr lang="pt-BR" dirty="0" err="1" smtClean="0"/>
              <a:t>ReclameAqui</a:t>
            </a:r>
            <a:r>
              <a:rPr lang="pt-BR" dirty="0" smtClean="0"/>
              <a:t>):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 smtClean="0"/>
              <a:t>Nota maior que 5;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 smtClean="0"/>
              <a:t>100% reclamações atendidas;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pt-BR" dirty="0" smtClean="0"/>
              <a:t>80% solucionadas</a:t>
            </a:r>
          </a:p>
          <a:p>
            <a:endParaRPr lang="pt-BR" dirty="0" smtClean="0"/>
          </a:p>
          <a:p>
            <a:r>
              <a:rPr lang="pt-BR" b="1" dirty="0" smtClean="0"/>
              <a:t>Critérios para continuidade do fornecedor:</a:t>
            </a:r>
            <a:endParaRPr lang="pt-BR" b="1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Avaliação </a:t>
            </a:r>
            <a:r>
              <a:rPr lang="pt-BR" dirty="0" smtClean="0"/>
              <a:t> semanal de </a:t>
            </a:r>
            <a:r>
              <a:rPr lang="pt-BR" dirty="0"/>
              <a:t>sites de </a:t>
            </a:r>
            <a:r>
              <a:rPr lang="pt-BR" dirty="0" smtClean="0"/>
              <a:t>reputação;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Criação de sistema próprio de reputação baseado nas reclamações de clientes</a:t>
            </a:r>
          </a:p>
        </p:txBody>
      </p:sp>
      <p:sp>
        <p:nvSpPr>
          <p:cNvPr id="9" name="AutoShape 2" descr="data:image/jpeg;base64,/9j/4AAQSkZJRgABAQAAAQABAAD/2wCEAAkGBhQQERUUExAUFRUVGBMUEBcYFhoVGBgVFRUcFBcZFxcaJyYfGBklGRQXHzAgIzMpLCwsFx49NTAqNSYrLCkBCQoKDgwOGA8PGjUlHSUtMy81LTUvNTU0LzU1MzU0MC0qNSoyLyk1LC8tNCwsLSwpNSwsLyk0LCw0MDUtKSwsLP/AABEIAEUBMAMBIgACEQEDEQH/xAAcAAEAAgMBAQEAAAAAAAAAAAAABQYEBwgDAQL/xABDEAABAwICBQgIBQEGBwAAAAABAAIDBBEFEgYTITFRFBUiQVSRk9EHMlJhcXOy0jRVgaGxwSM1YnKS4SQzQkVjgrP/xAAaAQEAAgMBAAAAAAAAAAAAAAAAAwUBAgQG/8QANxEAAQMBBAgEBAUFAQAAAAAAAQACEQMEEiExExVBUVJhkaEFFCLhcYGx8TIzQsHwcpKy0eIj/9oADAMBAAIRAxEAPwDd73hoJJAABJJ2AAbySsLn+m7VB4rPNfrG/wANN8qX6Cuc1ZWKxC0hxJiFw2u1mzxhMrorn+m7VB4rPNOf6btUHis81zqi79Tt4+y4danh7rorn+m7VB4rPNOf6btUHis81zqianbx9k1qeHuuiuf6btUHis805/pu1QeKzzXOqJqdvH2TWp4e66K5/pu1QeKzzTn+m7VB4rPNc6omp28fZNanh7rorn+m7VB4rPNOf6btUHis81zqianbx9k1qeHuuiuf6btUHis805/pu1QeKzzXOqJqdvH2TWp4e66K5/pu1QeKzzTn+m7VB4rPNc6omp28fZNanh7rorn+m7VB4rPNOf6btUHis81zqianbx9k1qeHuukKbE4pTaOaN5AuQ17XEDjYFez5gN5WqPQ7+Jm+UPrC2ZW7x8P6qntdEUKhYDKtbNW01MPiFk8pb7Scpb7Sj0XJK6FIcpb7Scpb7Sj0SUUhylvtJylvtKPRJRSHKW+0nKW+0o9ElFIcpb7Scpb7Sj0SUUhylvtJylvtKPRJRSHKW+0nKW+0o9ElFIcpb7Scpb7Sj0SUUhylvtL0BUUpSL1R8B/CyCsLExv8NN8qX6CuesPonzyMijF3vIa0e88fcuhcb/DTfKl+grQOBYm6mqI5mtzGN18vEWsR7thO1X/hUinUu5/dU3iUX6d7L7K6S+j6ipyGVWJBkpAOUFjQL/5rm3vNlizejfVVsML5HOhnz5ZG2a4Frc1jcEX6/eLqZxCTCsUdnkndBMQGnMdWfcDmBYd/UvYYPPSVlI6WrM1NnLIi6wyOMZa0Hq27gVkV6oHqcQ6DgRtj9KGhTJwaIkYg/VUfENH448S5IHPMesjjzEjPZwBJuBa+3gpfFPRu41b4KV2YRxxyOMrgD0y4bC1oH/SprFNDZ3YsKizRAZI5C8uaLZQBlsdtyQO9Wei/vOp+RTfVIs1La4BpY6fTj8ZGa1p2RpLg9serD4YrRCkKLAJ5onSxwufGwkPcLbCADa17k7Ru4q54NgOFVT3U0bpjKAcspJAeRvLR6v6W2hS2idK+hoq9lxnhklyut1iJpa63wIK66tuugho9WGB3HauWlY5IvHDHJUGt0LrIY9Y+meG7N1nEX3Xa0khKzQqshj1r6Z4YNrjdpIHFzQSQP4V69HGNTSUlU6SVzzH0mFxuQSwnuuF4ejDFpqiOrE0rpAGsIzG+14fmtwvYbFG61V2XyQPSROeM7lI2y0XXYJ9UxlsVewjQhjqYVNVVCCN1tXszOIO4/rw2r86S6Etp6dtTBUCaFxAvbKRfcfeL7FORYFDS4fBOKN1ZJIGE3LnNbmF/VbezRu3fqs/TDOcFaXwthdeImNosGDPsFurZZaeZfpWw7AujZ9/mVJ5dmjMtxDZ2/b5LWrcGnLgzk82ZwJa3VuzEDeQLbRtG33qQocKpjTTOmqTHUMLxHCbAuygWuCL3zXH6LYnpC0qloWwagMD5A7M9zcxDWZdgHvLv2UHo5aTCK+V7Wl5fO4usL3LGuNuG0lSC1VH0hUIgEgYHnG7JReWpsqFgMkA7OS12iv1RoJSQ08NRNVSRseGmQbHOLnC4bGAPjvvsWSfR9TZ6WaCV8kEkjQ8PsbggkWIA2XFiDxU/nqWeO3Zu2KEWKpy6qj02j9TK3PHSzPadzmxuIPwNtv6LCkjLSQ4EEbCCLEH3g7lsHTzTOppqwxwyatkQblaALO2X6V946l+PSxSt/wCFnDQ18rXawccoaRf4ZiFilaXlzA8CHZfXFZqWdjWvLTi3P2Xz0O/iZvlD6wtmVx2j4f1Ws/Q7+Jm+UPrC2Hj+HMqGGKQXY4AOF7dd94VD4r+e75K78Ng0Wzl7pnHEd6ZxxHeqLh2iOFVEssUbXl8JtIM77byNh69osvPC9GMJqdbq2v8A7H/m3e8W37du8dEqlvu5dfZegNkoiZc/CJ9GU5fq2q/ZxxHemccR3rWjcOwYw64NlyazVb5L5y3Na2/cvRmDYQWSP1U4bGAXl2tbsJsLX37eCxpTy6+ykPh7Bnf3fg/6Wx844jvTOOI71rvD8CwieQRtZKHuBLA8yMzWF+jm37F9GA4RycVFniNxLWXc/M5wNrNbvJ2LOkPLr7LBsNMGCXz/AEb8v1cith5xxHemccR3qh4NonhdXmEbJMzLZ2Oc9jhfccp6l9wvRPCql0rYmvcYTaTpvHWRccRdp2hL7jsHX2WjrJRbMudhn6Mpyn1K95xxHemccR3rXtNo9hEtO+oY15jjvrOm/MLf4d69cV0WwqlZG+Vr2tkIDOm87xfaBuFk0jonDr7LPk6V65L5mIubf7lfc44jvQOVExfRHC6XLrI5C599W1jpHudbeQG9XvU3obSUbI3uo75XOAkBLi4Ob1EO2tO1bB5Jgx1UVWzU20tIwuI5tgdbxViRQVdppSwvcx0jiWbJC1jntYf8TgLBe+I6UU8AYXSZtYLxBgL3OG+4Db7Petr7d6g8rWw9BxywzUsihRpfTGB0+t6DXBj+iczXE2Ac3eNq8W6d0mYt1pFhdpLHAPH/AI9nT/Tel9u9ZFkrmYYcOSn1KReqPgP4VZwbSCGrz6pxvGQJGuaWubfdcHjY9ys0Xqj4D+Fu0g4hQVGOpuuuEFYmN/hpvlS/QVobRrGeSVLJi3M1tw9vFpFja/X1/ot843+Gm+VL9BXOYXovCWh7KjTkVR+JuLXMcM8VsnFqHCq+TX8u1JcBrG7G7Rs9Vw2G3DYsDTjSiB9NFR0ri+OPLmeb7mCzQCbXPXf3KiorBljDS0lxIbkCuB9rJBAaATmVmTYxO8AOnlcG2LQXuIBG4/EK9+ierL5Kp0shd0IgS5xJtd/WVrhfQ48fipa9nFWmaYwlR0a5pvDzitmaJaCupaoVL54jBGHOjeHesCLAnqAsblRVf6QwDWRxxB7Kh7i15cW2GrbEDltt9S/VvVL17suXM7L7Nzbu3LzUQsl55fVN7Zu5qQ2q60NpCO6sWjWmBooZohCH67eS7Ll6Jbusb71+dEdLTh4lAiEmtDR62W2UH3G/rfsq+indZ6br0j8WfyUIr1G3YOWSlsO0qqqdmriqXtZ1DYQPhcGy8anSColjMb53uY45nNcbgm+a+33qPRb6JkzdE/Ba6V8RJVo040tZiBhyRvZqg8HNbbmy7rf5f3WVo/pFBDhdVTvktLIZNW3K43uxrR0gLDaDvVNRQ+WZoxTGQM95UnmH3zUOZwWxfSD/AHbQ/wDr/wDJZE9Q6LAYHsNnsdE5h4ESXHxWuJqx72hrpHua31QXEgdWwHcrLTYYQYS2sBi1jGsY5xc10oOdrQG3a0EbbndcXVbadHZabBUO0uyOMYxhK7KdU1XuLRmIz7q0V2IRytbU1uFPMkYBcWvYRbqLmZs1vc4GypGlmlL8QmD3NysYC2Jm+wO0knrJt+ynarEYIZqio17nOmY5jYTG4ODiMtnE7LAjf/Koyg8EdUrA1KrYgCDDgMRLmgOJ/CcLwwPyKxbnx6WnPPLZkTG/cVf/AEO/iZvlD6wr7pXiPJ4Hy2uWsOUDbdx2Ad6oXod/EzfKH1hbB0jklbG4wxiSQAZGOIAJvxNguTxb893wH0Vv4VGjZOU/DbvWt8Do56Cakkkpwxsl4pnh+cvMhzNc8W6JB+PWouCkmhbeFjiat89NLv6J1vRd/pJ7irecWxb8ti8aP7l851xX8ti8aP7lQXRlj0XtRaKklxuSc/8A0EGJI2nInsFUayi1VO9jA9rWYgLENJIa2O2YDr3XUxideJaKqa2qmqDljIEkOryjP1dEXv8A0Utzpiv5bD40f3Jzniv5ZD40f3JdA39CsOrOddLrsgz+Y3l89mwhYklHLHW0Lp5Nc0slERDMmrdkB2233GzaoXBoTFDQVD4nOihfUiUBpJYXu2Oy7yNn7KzHFsW/LYvd/bR/cvnOuK7ubYvGj+5ZgTt6Hl/paNq1A26Szd+No4soywd1E7V51mlTDyieCnuGRBjZ8jmufI42awAi5AO2/UozA6KagnpzJTiNksZhkc1+fM+2Zrni3RNzbvUvzpiu7m2G3zo/uX04tix/7bF40f3LOZkz0WjfQwsbcg4GagJygbYwMnKOSp0eGywYdrooyRO18NW03uCHWY8Dv71NYrSS102rjpxKyCnbH0nasCSVoJc0kbSMoUtzritrc2xW4a6P7l9GLYt+WxeNH9y1DREY9FM60VHOv+i9Jg6QbYzx2DAZYfBQrq9ssdI+YzwSxNfEZ2NJDHtIaWyNsd4sbqV0Y0gMccjprljpmxwzNhLHSlw9Z7QOq3re9ehxTFfy2Hxo/uU1o/UVUjXcqpmQkEasNc19x1nYTbqW7Rjh9Fy2l7dEQ4Njk9pIxnCMf2jYqpgGMQ0NPNBVNOvD5MzCwkz5jsLSBtB/ZetPVMpKyOaeHURSU7GxbCWxOBuWEj1d4V7dECbloJ6jZfXxg7CAfjtW+jOGOS5HW5jnOJafVnj/AI4YfOdy1TpAdfHX1ETHCGQ0zWHKQJHNfcuaN9rdfvVnxuEc4Yd0dgbL1bBZosrfqxa1hbhbYmUcPggpc/5MrLvEZgBuADhnvaG9olV7AmgYhX7LX5Ifj0ZFdovVHwH8KKDf91KxeqPgP4UzBGCr61TSOvcgOgA/ZYuMtvTzAC5MUlv9BXPvM8/Z5vDf5Lo5FZ2S2mzAgCZVbabILREmIXOXM8/Z5vDf5JzPP2ebw3+S6NRduuHcHdcmqmcRXOXM8/Z5vDf5JzPP2ebw3+S6NRNcO4O6aqZxFc5czz9nm8N/knM8/Z5vDf5Lo1E1w7g7pqpnEVzlzPP2ebw3+Sczz9nm8N/kujUTXDuDumqmcRXOXM8/Z5vDf5JzPP2ebw3+S6NRNcO4O6aqZxFc5czz9nm8N/knM8/Z5vDf5Lo1E1w7g7pqpnEVz9g9BJFPG+Slmcxpu4apx6thtbbY7be5WTGI6qKOMse6R7bl79QC5779FwaQSxzWutccVt1FV2qs201mVXtGGYMEHPeMMz8cNrQR007Ho2Fgdnt/n86rneehqZLZ4Z3WFheN+7uXlzPP2ebw3+S6NRWTfFi0Q1gAXOfC2nEuK1X6JaGSOomL4nsBiABcwtuc44rY1bvHw/qs5eM1MHG9/cqy1VjXeXxCsKFEUWBgKj0WZyEcSnIRxK5YKnWGizOQjiU5COJSCiw0WZyEcSnIRxKQUWGizOQjiU5COJSCiw0WZyEcSnIRxKQUWGizOQjiU5COJSEWIiy+QjiU5COJSEWIiy+QjiU5COJSEWGpSL1R8B/Cx+QjiVktFhZbALC+oiLKIiIiIiIiIiIiIiIiIiIiIiIiIiIiIiIiIiIiIiIiIiIiIiIiIiIiIiIiIiIiIiIiIiIiIiIiL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4" descr="data:image/jpeg;base64,/9j/4AAQSkZJRgABAQAAAQABAAD/2wCEAAkGBhQQERUUExAUFRUVGBMUEBcYFhoVGBgVFRUcFBcZFxcaJyYfGBklGRQXHzAgIzMpLCwsFx49NTAqNSYrLCkBCQoKDgwOGA8PGjUlHSUtMy81LTUvNTU0LzU1MzU0MC0qNSoyLyk1LC8tNCwsLSwpNSwsLyk0LCw0MDUtKSwsLP/AABEIAEUBMAMBIgACEQEDEQH/xAAcAAEAAgMBAQEAAAAAAAAAAAAABQYEBwgDAQL/xABDEAABAwICBQgIBQEGBwAAAAABAAIDBBEFEgYTITFRFBUiQVSRk9EHMlJhcXOy0jRVgaGxwSM1YnKS4SQzQkVjgrP/xAAaAQEAAgMBAAAAAAAAAAAAAAAAAwUBAgQG/8QANxEAAQMBBAgEBAUFAQAAAAAAAQACEQMEEiExExVBUVJhkaEFFCLhcYGx8TIzQsHwcpKy0eIj/9oADAMBAAIRAxEAPwDd73hoJJAABJJ2AAbySsLn+m7VB4rPNfrG/wANN8qX6Cuc1ZWKxC0hxJiFw2u1mzxhMrorn+m7VB4rPNOf6btUHis81zqi79Tt4+y4danh7rorn+m7VB4rPNOf6btUHis81zqianbx9k1qeHuuiuf6btUHis805/pu1QeKzzXOqJqdvH2TWp4e66K5/pu1QeKzzTn+m7VB4rPNc6omp28fZNanh7rorn+m7VB4rPNOf6btUHis81zqianbx9k1qeHuuiuf6btUHis805/pu1QeKzzXOqJqdvH2TWp4e66K5/pu1QeKzzTn+m7VB4rPNc6omp28fZNanh7rorn+m7VB4rPNOf6btUHis81zqianbx9k1qeHuukKbE4pTaOaN5AuQ17XEDjYFez5gN5WqPQ7+Jm+UPrC2ZW7x8P6qntdEUKhYDKtbNW01MPiFk8pb7Scpb7Sj0XJK6FIcpb7Scpb7Sj0SUUhylvtJylvtKPRJRSHKW+0nKW+0o9ElFIcpb7Scpb7Sj0SUUhylvtJylvtKPRJRSHKW+0nKW+0o9ElFIcpb7Scpb7Sj0SUUhylvtL0BUUpSL1R8B/CyCsLExv8NN8qX6CuesPonzyMijF3vIa0e88fcuhcb/DTfKl+grQOBYm6mqI5mtzGN18vEWsR7thO1X/hUinUu5/dU3iUX6d7L7K6S+j6ipyGVWJBkpAOUFjQL/5rm3vNlizejfVVsML5HOhnz5ZG2a4Frc1jcEX6/eLqZxCTCsUdnkndBMQGnMdWfcDmBYd/UvYYPPSVlI6WrM1NnLIi6wyOMZa0Hq27gVkV6oHqcQ6DgRtj9KGhTJwaIkYg/VUfENH448S5IHPMesjjzEjPZwBJuBa+3gpfFPRu41b4KV2YRxxyOMrgD0y4bC1oH/SprFNDZ3YsKizRAZI5C8uaLZQBlsdtyQO9Wei/vOp+RTfVIs1La4BpY6fTj8ZGa1p2RpLg9serD4YrRCkKLAJ5onSxwufGwkPcLbCADa17k7Ru4q54NgOFVT3U0bpjKAcspJAeRvLR6v6W2hS2idK+hoq9lxnhklyut1iJpa63wIK66tuugho9WGB3HauWlY5IvHDHJUGt0LrIY9Y+meG7N1nEX3Xa0khKzQqshj1r6Z4YNrjdpIHFzQSQP4V69HGNTSUlU6SVzzH0mFxuQSwnuuF4ejDFpqiOrE0rpAGsIzG+14fmtwvYbFG61V2XyQPSROeM7lI2y0XXYJ9UxlsVewjQhjqYVNVVCCN1tXszOIO4/rw2r86S6Etp6dtTBUCaFxAvbKRfcfeL7FORYFDS4fBOKN1ZJIGE3LnNbmF/VbezRu3fqs/TDOcFaXwthdeImNosGDPsFurZZaeZfpWw7AujZ9/mVJ5dmjMtxDZ2/b5LWrcGnLgzk82ZwJa3VuzEDeQLbRtG33qQocKpjTTOmqTHUMLxHCbAuygWuCL3zXH6LYnpC0qloWwagMD5A7M9zcxDWZdgHvLv2UHo5aTCK+V7Wl5fO4usL3LGuNuG0lSC1VH0hUIgEgYHnG7JReWpsqFgMkA7OS12iv1RoJSQ08NRNVSRseGmQbHOLnC4bGAPjvvsWSfR9TZ6WaCV8kEkjQ8PsbggkWIA2XFiDxU/nqWeO3Zu2KEWKpy6qj02j9TK3PHSzPadzmxuIPwNtv6LCkjLSQ4EEbCCLEH3g7lsHTzTOppqwxwyatkQblaALO2X6V946l+PSxSt/wCFnDQ18rXawccoaRf4ZiFilaXlzA8CHZfXFZqWdjWvLTi3P2Xz0O/iZvlD6wtmVx2j4f1Ws/Q7+Jm+UPrC2Hj+HMqGGKQXY4AOF7dd94VD4r+e75K78Ng0Wzl7pnHEd6ZxxHeqLh2iOFVEssUbXl8JtIM77byNh69osvPC9GMJqdbq2v8A7H/m3e8W37du8dEqlvu5dfZegNkoiZc/CJ9GU5fq2q/ZxxHemccR3rWjcOwYw64NlyazVb5L5y3Na2/cvRmDYQWSP1U4bGAXl2tbsJsLX37eCxpTy6+ykPh7Bnf3fg/6Wx844jvTOOI71rvD8CwieQRtZKHuBLA8yMzWF+jm37F9GA4RycVFniNxLWXc/M5wNrNbvJ2LOkPLr7LBsNMGCXz/AEb8v1cith5xxHemccR3qh4NonhdXmEbJMzLZ2Oc9jhfccp6l9wvRPCql0rYmvcYTaTpvHWRccRdp2hL7jsHX2WjrJRbMudhn6Mpyn1K95xxHemccR3rXtNo9hEtO+oY15jjvrOm/MLf4d69cV0WwqlZG+Vr2tkIDOm87xfaBuFk0jonDr7LPk6V65L5mIubf7lfc44jvQOVExfRHC6XLrI5C599W1jpHudbeQG9XvU3obSUbI3uo75XOAkBLi4Ob1EO2tO1bB5Jgx1UVWzU20tIwuI5tgdbxViRQVdppSwvcx0jiWbJC1jntYf8TgLBe+I6UU8AYXSZtYLxBgL3OG+4Db7Petr7d6g8rWw9BxywzUsihRpfTGB0+t6DXBj+iczXE2Ac3eNq8W6d0mYt1pFhdpLHAPH/AI9nT/Tel9u9ZFkrmYYcOSn1KReqPgP4VZwbSCGrz6pxvGQJGuaWubfdcHjY9ys0Xqj4D+Fu0g4hQVGOpuuuEFYmN/hpvlS/QVobRrGeSVLJi3M1tw9vFpFja/X1/ot843+Gm+VL9BXOYXovCWh7KjTkVR+JuLXMcM8VsnFqHCq+TX8u1JcBrG7G7Rs9Vw2G3DYsDTjSiB9NFR0ri+OPLmeb7mCzQCbXPXf3KiorBljDS0lxIbkCuB9rJBAaATmVmTYxO8AOnlcG2LQXuIBG4/EK9+ierL5Kp0shd0IgS5xJtd/WVrhfQ48fipa9nFWmaYwlR0a5pvDzitmaJaCupaoVL54jBGHOjeHesCLAnqAsblRVf6QwDWRxxB7Kh7i15cW2GrbEDltt9S/VvVL17suXM7L7Nzbu3LzUQsl55fVN7Zu5qQ2q60NpCO6sWjWmBooZohCH67eS7Ll6Jbusb71+dEdLTh4lAiEmtDR62W2UH3G/rfsq+indZ6br0j8WfyUIr1G3YOWSlsO0qqqdmriqXtZ1DYQPhcGy8anSColjMb53uY45nNcbgm+a+33qPRb6JkzdE/Ba6V8RJVo040tZiBhyRvZqg8HNbbmy7rf5f3WVo/pFBDhdVTvktLIZNW3K43uxrR0gLDaDvVNRQ+WZoxTGQM95UnmH3zUOZwWxfSD/AHbQ/wDr/wDJZE9Q6LAYHsNnsdE5h4ESXHxWuJqx72hrpHua31QXEgdWwHcrLTYYQYS2sBi1jGsY5xc10oOdrQG3a0EbbndcXVbadHZabBUO0uyOMYxhK7KdU1XuLRmIz7q0V2IRytbU1uFPMkYBcWvYRbqLmZs1vc4GypGlmlL8QmD3NysYC2Jm+wO0knrJt+ynarEYIZqio17nOmY5jYTG4ODiMtnE7LAjf/Koyg8EdUrA1KrYgCDDgMRLmgOJ/CcLwwPyKxbnx6WnPPLZkTG/cVf/AEO/iZvlD6wr7pXiPJ4Hy2uWsOUDbdx2Ad6oXod/EzfKH1hbB0jklbG4wxiSQAZGOIAJvxNguTxb893wH0Vv4VGjZOU/DbvWt8Do56Cakkkpwxsl4pnh+cvMhzNc8W6JB+PWouCkmhbeFjiat89NLv6J1vRd/pJ7irecWxb8ti8aP7l851xX8ti8aP7lQXRlj0XtRaKklxuSc/8A0EGJI2nInsFUayi1VO9jA9rWYgLENJIa2O2YDr3XUxideJaKqa2qmqDljIEkOryjP1dEXv8A0Utzpiv5bD40f3Jzniv5ZD40f3JdA39CsOrOddLrsgz+Y3l89mwhYklHLHW0Lp5Nc0slERDMmrdkB2233GzaoXBoTFDQVD4nOihfUiUBpJYXu2Oy7yNn7KzHFsW/LYvd/bR/cvnOuK7ubYvGj+5ZgTt6Hl/paNq1A26Szd+No4soywd1E7V51mlTDyieCnuGRBjZ8jmufI42awAi5AO2/UozA6KagnpzJTiNksZhkc1+fM+2Zrni3RNzbvUvzpiu7m2G3zo/uX04tix/7bF40f3LOZkz0WjfQwsbcg4GagJygbYwMnKOSp0eGywYdrooyRO18NW03uCHWY8Dv71NYrSS102rjpxKyCnbH0nasCSVoJc0kbSMoUtzritrc2xW4a6P7l9GLYt+WxeNH9y1DREY9FM60VHOv+i9Jg6QbYzx2DAZYfBQrq9ssdI+YzwSxNfEZ2NJDHtIaWyNsd4sbqV0Y0gMccjprljpmxwzNhLHSlw9Z7QOq3re9ehxTFfy2Hxo/uU1o/UVUjXcqpmQkEasNc19x1nYTbqW7Rjh9Fy2l7dEQ4Njk9pIxnCMf2jYqpgGMQ0NPNBVNOvD5MzCwkz5jsLSBtB/ZetPVMpKyOaeHURSU7GxbCWxOBuWEj1d4V7dECbloJ6jZfXxg7CAfjtW+jOGOS5HW5jnOJafVnj/AI4YfOdy1TpAdfHX1ETHCGQ0zWHKQJHNfcuaN9rdfvVnxuEc4Yd0dgbL1bBZosrfqxa1hbhbYmUcPggpc/5MrLvEZgBuADhnvaG9olV7AmgYhX7LX5Ifj0ZFdovVHwH8KKDf91KxeqPgP4UzBGCr61TSOvcgOgA/ZYuMtvTzAC5MUlv9BXPvM8/Z5vDf5Lo5FZ2S2mzAgCZVbabILREmIXOXM8/Z5vDf5JzPP2ebw3+S6NRduuHcHdcmqmcRXOXM8/Z5vDf5JzPP2ebw3+S6NRNcO4O6aqZxFc5czz9nm8N/knM8/Z5vDf5Lo1E1w7g7pqpnEVzlzPP2ebw3+Sczz9nm8N/kujUTXDuDumqmcRXOXM8/Z5vDf5JzPP2ebw3+S6NRNcO4O6aqZxFc5czz9nm8N/knM8/Z5vDf5Lo1E1w7g7pqpnEVz9g9BJFPG+Slmcxpu4apx6thtbbY7be5WTGI6qKOMse6R7bl79QC5779FwaQSxzWutccVt1FV2qs201mVXtGGYMEHPeMMz8cNrQR007Ho2Fgdnt/n86rneehqZLZ4Z3WFheN+7uXlzPP2ebw3+S6NRWTfFi0Q1gAXOfC2nEuK1X6JaGSOomL4nsBiABcwtuc44rY1bvHw/qs5eM1MHG9/cqy1VjXeXxCsKFEUWBgKj0WZyEcSnIRxK5YKnWGizOQjiU5COJSCiw0WZyEcSnIRxKQUWGizOQjiU5COJSCiw0WZyEcSnIRxKQUWGizOQjiU5COJSEWIiy+QjiU5COJSEWIiy+QjiU5COJSEWGpSL1R8B/Cx+QjiVktFhZbALC+oiLKIiIiIiIiIiIiIiIiIiIiIiIiIiIiIiIiIiIiIiIiIiIiIiIiIiIiIiIiIiIiIiIiIiIiIiIiL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http://1.bp.blogspot.com/-sP6aOHY08eA/T2E1dvYerCI/AAAAAAAAALg/L4ob53oRV_8/s1600/img_logo_americanas%281%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118" y="1714473"/>
            <a:ext cx="1591009" cy="47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undodanoticia.com.br/wp-content/uploads/2012/07/logo-submarin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00" y="2190171"/>
            <a:ext cx="1300550" cy="61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ratisonline.com.br/wp-content/uploads/2010/09/ponto_frio_log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2"/>
          <a:stretch/>
        </p:blipFill>
        <p:spPr bwMode="auto">
          <a:xfrm>
            <a:off x="1930634" y="2828914"/>
            <a:ext cx="1884176" cy="39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00" y="3222062"/>
            <a:ext cx="17716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5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Como ganhar dinheiro?</a:t>
            </a:r>
            <a:endParaRPr lang="pt-BR" sz="2800" dirty="0"/>
          </a:p>
        </p:txBody>
      </p:sp>
      <p:pic>
        <p:nvPicPr>
          <p:cNvPr id="5128" name="Picture 8" descr="http://www.techlider.com.br/wp-content/uploads/2012/09/iPhone-5-mocku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56792"/>
            <a:ext cx="3672408" cy="268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/>
        </p:nvSpPr>
        <p:spPr>
          <a:xfrm>
            <a:off x="5332189" y="3284984"/>
            <a:ext cx="3528392" cy="2592288"/>
          </a:xfrm>
          <a:prstGeom prst="rect">
            <a:avLst/>
          </a:prstGeom>
          <a:solidFill>
            <a:srgbClr val="FFFF00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1400" b="1" dirty="0" smtClean="0">
                <a:solidFill>
                  <a:schemeClr val="tx2">
                    <a:lumMod val="75000"/>
                  </a:schemeClr>
                </a:solidFill>
              </a:rPr>
              <a:t>(+)Comissão		R$ </a:t>
            </a:r>
            <a:r>
              <a:rPr lang="pt-BR" sz="12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BR" sz="1400" b="1" dirty="0" smtClean="0">
                <a:solidFill>
                  <a:schemeClr val="tx2">
                    <a:lumMod val="75000"/>
                  </a:schemeClr>
                </a:solidFill>
              </a:rPr>
              <a:t>200,00</a:t>
            </a:r>
          </a:p>
          <a:p>
            <a:pPr algn="r"/>
            <a:r>
              <a:rPr lang="pt-BR" sz="1400" b="1" dirty="0" smtClean="0">
                <a:solidFill>
                  <a:schemeClr val="tx2">
                    <a:lumMod val="75000"/>
                  </a:schemeClr>
                </a:solidFill>
              </a:rPr>
              <a:t>(-)Impostos Serviços 6% 	R$    12,00</a:t>
            </a:r>
          </a:p>
          <a:p>
            <a:pPr algn="r"/>
            <a:r>
              <a:rPr lang="pt-BR" sz="1400" b="1" dirty="0" smtClean="0">
                <a:solidFill>
                  <a:schemeClr val="tx2">
                    <a:lumMod val="75000"/>
                  </a:schemeClr>
                </a:solidFill>
              </a:rPr>
              <a:t>______________________________</a:t>
            </a:r>
          </a:p>
          <a:p>
            <a:pPr algn="r"/>
            <a:endParaRPr lang="pt-BR" sz="1400" b="1" dirty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pt-BR" sz="1400" b="1" dirty="0" smtClean="0">
                <a:solidFill>
                  <a:schemeClr val="tx2">
                    <a:lumMod val="75000"/>
                  </a:schemeClr>
                </a:solidFill>
              </a:rPr>
              <a:t>(+) Receita		R$ 188,00</a:t>
            </a:r>
          </a:p>
          <a:p>
            <a:endParaRPr lang="pt-BR" sz="1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pt-BR" sz="1400" b="1" dirty="0" smtClean="0">
                <a:solidFill>
                  <a:schemeClr val="tx2">
                    <a:lumMod val="75000"/>
                  </a:schemeClr>
                </a:solidFill>
              </a:rPr>
              <a:t>Não descontados demais despesas/impostos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4211960" y="1556792"/>
            <a:ext cx="47525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Exemplo de uma venda de </a:t>
            </a:r>
            <a:r>
              <a:rPr lang="pt-BR" b="1" i="1" dirty="0"/>
              <a:t>iPhone 5</a:t>
            </a:r>
          </a:p>
          <a:p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Valor </a:t>
            </a:r>
            <a:r>
              <a:rPr lang="pt-BR" dirty="0"/>
              <a:t>do produto: </a:t>
            </a:r>
            <a:r>
              <a:rPr lang="pt-BR" dirty="0" smtClean="0"/>
              <a:t>		R</a:t>
            </a:r>
            <a:r>
              <a:rPr lang="pt-BR" dirty="0"/>
              <a:t>$ </a:t>
            </a:r>
            <a:r>
              <a:rPr lang="pt-BR" dirty="0" smtClean="0"/>
              <a:t>2.000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Comissão </a:t>
            </a:r>
            <a:r>
              <a:rPr lang="pt-BR" dirty="0" err="1" smtClean="0"/>
              <a:t>KKR.eco</a:t>
            </a:r>
            <a:r>
              <a:rPr lang="pt-BR" dirty="0" smtClean="0"/>
              <a:t> (</a:t>
            </a:r>
            <a:r>
              <a:rPr lang="pt-BR" dirty="0"/>
              <a:t>10</a:t>
            </a:r>
            <a:r>
              <a:rPr lang="pt-BR" dirty="0" smtClean="0"/>
              <a:t>%):		R</a:t>
            </a:r>
            <a:r>
              <a:rPr lang="pt-BR" dirty="0"/>
              <a:t>$    </a:t>
            </a:r>
            <a:r>
              <a:rPr lang="pt-BR" dirty="0" smtClean="0"/>
              <a:t>200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PagSeguro</a:t>
            </a:r>
            <a:r>
              <a:rPr lang="pt-BR" dirty="0" smtClean="0"/>
              <a:t> </a:t>
            </a:r>
            <a:r>
              <a:rPr lang="pt-BR" dirty="0"/>
              <a:t>(6</a:t>
            </a:r>
            <a:r>
              <a:rPr lang="pt-BR" dirty="0" smtClean="0"/>
              <a:t>%): 		R</a:t>
            </a:r>
            <a:r>
              <a:rPr lang="pt-BR" dirty="0"/>
              <a:t>$    </a:t>
            </a:r>
            <a:r>
              <a:rPr lang="pt-BR" dirty="0" smtClean="0"/>
              <a:t>120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Valor </a:t>
            </a:r>
            <a:r>
              <a:rPr lang="pt-BR" dirty="0"/>
              <a:t>destinado </a:t>
            </a:r>
            <a:r>
              <a:rPr lang="pt-BR" dirty="0" smtClean="0"/>
              <a:t>ao fornecedor:	R</a:t>
            </a:r>
            <a:r>
              <a:rPr lang="pt-BR" dirty="0"/>
              <a:t>$ </a:t>
            </a:r>
            <a:r>
              <a:rPr lang="pt-BR" dirty="0" smtClean="0"/>
              <a:t>1.680</a:t>
            </a:r>
          </a:p>
        </p:txBody>
      </p:sp>
      <p:sp>
        <p:nvSpPr>
          <p:cNvPr id="8" name="Retângulo 7"/>
          <p:cNvSpPr/>
          <p:nvPr/>
        </p:nvSpPr>
        <p:spPr>
          <a:xfrm>
            <a:off x="4233226" y="2410255"/>
            <a:ext cx="4608511" cy="298665"/>
          </a:xfrm>
          <a:prstGeom prst="rect">
            <a:avLst/>
          </a:prstGeom>
          <a:solidFill>
            <a:srgbClr val="FFFF00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uiExpand="1" build="p"/>
      <p:bldP spid="8" grpId="0" uiExpand="1" build="p" bldLvl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</a:t>
            </a: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Como projetamos?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827584" y="1775718"/>
            <a:ext cx="74888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/>
              <a:t>Para projetar nossa receita utilizamos a lógica de conquistar 0,01% de </a:t>
            </a:r>
            <a:r>
              <a:rPr lang="pt-BR" sz="1600" dirty="0" err="1" smtClean="0"/>
              <a:t>market</a:t>
            </a:r>
            <a:r>
              <a:rPr lang="pt-BR" sz="1600" dirty="0" smtClean="0"/>
              <a:t> </a:t>
            </a:r>
            <a:r>
              <a:rPr lang="pt-BR" sz="1600" dirty="0" err="1" smtClean="0"/>
              <a:t>share</a:t>
            </a:r>
            <a:r>
              <a:rPr lang="pt-BR" sz="1600" dirty="0" smtClean="0"/>
              <a:t> de Compras Coletivas, sendo o faturamento estimado para o primeiro ano, no cenário realista, de </a:t>
            </a:r>
            <a:r>
              <a:rPr lang="pt-BR" sz="1600" dirty="0"/>
              <a:t>R$233.750,00, enquanto a receita, que é baseada em comissionamento, estimada em R$ 70.130,00</a:t>
            </a:r>
            <a:r>
              <a:rPr lang="pt-BR" sz="1600" dirty="0" smtClean="0"/>
              <a:t>.</a:t>
            </a:r>
            <a:endParaRPr lang="pt-BR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7" t="33392" r="22353" b="24671"/>
          <a:stretch/>
        </p:blipFill>
        <p:spPr bwMode="auto">
          <a:xfrm>
            <a:off x="981728" y="2953536"/>
            <a:ext cx="6974648" cy="321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39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Vai dar certo?</a:t>
            </a:r>
            <a:endParaRPr lang="pt-BR" sz="2800" dirty="0"/>
          </a:p>
        </p:txBody>
      </p:sp>
      <p:pic>
        <p:nvPicPr>
          <p:cNvPr id="6146" name="Picture 2" descr="C:\Documents and Settings\dell\Configurações locais\Temporary Internet Files\Content.IE5\MA314GCV\MC90030765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695" y="1264958"/>
            <a:ext cx="2880320" cy="27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https://encrypted-tbn2.gstatic.com/images?q=tbn:ANd9GcTHwgpvmgJH6Fof1rB-bLgLlkwxLppfYPVYH8COsHSg0lNfwEn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370" y="4182867"/>
            <a:ext cx="1121988" cy="164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https://encrypted-tbn0.gstatic.com/images?q=tbn:ANd9GcRqHhZdL4W39ZNErY7LlUo_dThP9dKD9r6aQMvz9nujFg35kFY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369" y="4193396"/>
            <a:ext cx="22860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ttps://encrypted-tbn0.gstatic.com/images?q=tbn:ANd9GcTdKZMDDflyYgKXwBRjFrdzhhFCwEbC7xq0tCWfX_vm37BWO3Fhh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089" y="4171216"/>
            <a:ext cx="2476239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https://encrypted-tbn1.gstatic.com/images?q=tbn:ANd9GcRE1tdR7GRQ-sp3zFLVWIEja28aljxAUnr5JKkc_QPCP02AIX6v2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7307">
            <a:off x="3636412" y="4220330"/>
            <a:ext cx="1829958" cy="18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/>
          <p:cNvSpPr/>
          <p:nvPr/>
        </p:nvSpPr>
        <p:spPr>
          <a:xfrm>
            <a:off x="4499992" y="1484784"/>
            <a:ext cx="33843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/>
              <a:t>Resumo financeiro</a:t>
            </a:r>
          </a:p>
          <a:p>
            <a:r>
              <a:rPr lang="pt-BR" dirty="0" smtClean="0"/>
              <a:t>Investimento: 	R$ 74.000</a:t>
            </a:r>
          </a:p>
          <a:p>
            <a:r>
              <a:rPr lang="pt-BR" dirty="0" smtClean="0"/>
              <a:t>TMA: 		20% a.a.</a:t>
            </a:r>
          </a:p>
          <a:p>
            <a:r>
              <a:rPr lang="pt-BR" dirty="0" smtClean="0"/>
              <a:t>VPL:		R$ 629.685</a:t>
            </a:r>
          </a:p>
          <a:p>
            <a:r>
              <a:rPr lang="pt-BR" dirty="0" smtClean="0"/>
              <a:t>TIR:		148% a.a.</a:t>
            </a:r>
          </a:p>
          <a:p>
            <a:r>
              <a:rPr lang="pt-BR" dirty="0" err="1" smtClean="0"/>
              <a:t>Payback</a:t>
            </a:r>
            <a:r>
              <a:rPr lang="pt-BR" dirty="0" smtClean="0"/>
              <a:t>:		2 anos</a:t>
            </a:r>
          </a:p>
        </p:txBody>
      </p:sp>
    </p:spTree>
    <p:extLst>
      <p:ext uri="{BB962C8B-B14F-4D97-AF65-F5344CB8AC3E}">
        <p14:creationId xmlns:p14="http://schemas.microsoft.com/office/powerpoint/2010/main" val="374390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5589240"/>
            <a:ext cx="1543050" cy="92392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51519" y="2564904"/>
            <a:ext cx="864096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itchFamily="34" charset="0"/>
                <a:cs typeface="Calibri" pitchFamily="34" charset="0"/>
              </a:rPr>
              <a:t>Obrigado!!!</a:t>
            </a:r>
            <a:endParaRPr lang="pt-BR" sz="66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64288" y="5589240"/>
            <a:ext cx="1543050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1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87" fill="hold">
                                          <p:stCondLst>
                                            <p:cond delay="8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87" fill="hold">
                                          <p:stCondLst>
                                            <p:cond delay="1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87" fill="hold">
                                          <p:stCondLst>
                                            <p:cond delay="2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Como vender?</a:t>
            </a:r>
            <a:endParaRPr lang="pt-BR" sz="2800" dirty="0"/>
          </a:p>
        </p:txBody>
      </p:sp>
      <p:pic>
        <p:nvPicPr>
          <p:cNvPr id="3074" name="Picture 2" descr="C:\Users\p137.ACAD\Downloads\fluxoKK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-271"/>
            <a:ext cx="9036496" cy="645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10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5589240"/>
            <a:ext cx="1543050" cy="92392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51519" y="2564904"/>
            <a:ext cx="864096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Calibri" pitchFamily="34" charset="0"/>
                <a:cs typeface="Calibri" pitchFamily="34" charset="0"/>
              </a:rPr>
              <a:t>Obrigado!!!</a:t>
            </a:r>
            <a:endParaRPr lang="pt-BR" sz="6600" b="1" cap="none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164288" y="5589240"/>
            <a:ext cx="1543050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7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0">
        <p14:vortex dir="r"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1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87" fill="hold">
                                          <p:stCondLst>
                                            <p:cond delay="8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87" fill="hold">
                                          <p:stCondLst>
                                            <p:cond delay="1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87" fill="hold">
                                          <p:stCondLst>
                                            <p:cond delay="2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628800"/>
            <a:ext cx="7772400" cy="1470025"/>
          </a:xfrm>
        </p:spPr>
        <p:txBody>
          <a:bodyPr>
            <a:normAutofit/>
          </a:bodyPr>
          <a:lstStyle/>
          <a:p>
            <a:r>
              <a:rPr lang="pt-BR" sz="5000" dirty="0" smtClean="0">
                <a:solidFill>
                  <a:schemeClr val="tx2">
                    <a:lumMod val="50000"/>
                  </a:schemeClr>
                </a:solidFill>
              </a:rPr>
              <a:t>Plano Integrado de Negócios</a:t>
            </a:r>
            <a:endParaRPr lang="pt-BR" sz="5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3568" y="3382144"/>
            <a:ext cx="7643866" cy="2207096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8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pt-BR" sz="28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pt-BR" sz="2800" b="1" dirty="0" err="1" smtClean="0">
                <a:solidFill>
                  <a:schemeClr val="tx2">
                    <a:lumMod val="75000"/>
                  </a:schemeClr>
                </a:solidFill>
              </a:rPr>
              <a:t>KKR.eco</a:t>
            </a:r>
            <a:endParaRPr lang="pt-BR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t-BR" sz="2400" dirty="0" smtClean="0">
                <a:solidFill>
                  <a:schemeClr val="tx2">
                    <a:lumMod val="75000"/>
                  </a:schemeClr>
                </a:solidFill>
              </a:rPr>
              <a:t>Compra Coletiva Reversa associada ao Leilão Reverso</a:t>
            </a:r>
            <a:endParaRPr lang="pt-BR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9" name="Picture 5" descr="C:\Documents and Settings\dell\Configurações locais\Temporary Internet Files\Content.IE5\7RW6HY4D\MC900351889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639" y="5458660"/>
            <a:ext cx="50818" cy="5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36" y="3284984"/>
            <a:ext cx="1834307" cy="111403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MS900116611[1]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8388424" y="60932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1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S900116611[1]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8388424" y="6093296"/>
            <a:ext cx="609600" cy="609600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</a:t>
            </a: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Nossa Empresa</a:t>
            </a:r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827584" y="1556792"/>
            <a:ext cx="78592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b="1" dirty="0"/>
              <a:t>Visão </a:t>
            </a:r>
            <a:endParaRPr lang="pt-BR" b="1" dirty="0" smtClean="0"/>
          </a:p>
          <a:p>
            <a:r>
              <a:rPr lang="pt-BR" dirty="0" smtClean="0"/>
              <a:t>Ser </a:t>
            </a:r>
            <a:r>
              <a:rPr lang="pt-BR" dirty="0"/>
              <a:t>uma empresa pioneira e, em até 05 anos, referência nacional do setor, posicionando-se entre as mais rentáveis e com o maior índice de satisfação dos clientes. 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827584" y="2852936"/>
            <a:ext cx="74888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b="1" dirty="0"/>
              <a:t>Missão do Negócio </a:t>
            </a:r>
            <a:endParaRPr lang="pt-BR" dirty="0"/>
          </a:p>
          <a:p>
            <a:r>
              <a:rPr lang="pt-BR" dirty="0"/>
              <a:t>Respeitar as necessidades e poder de escolha dos clientes, associando as vantagens da compra coletiva à personalização da oferta, inaugurando uma era de consumo consciente, atendendo os interesses dos acionistas e contribuindo com o desenvolvimento de seus colaboradores. 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827584" y="4809926"/>
            <a:ext cx="7560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Os principais serviços da </a:t>
            </a:r>
            <a:r>
              <a:rPr lang="pt-BR" b="1" i="1" dirty="0"/>
              <a:t>KKR.eco </a:t>
            </a:r>
            <a:r>
              <a:rPr lang="pt-BR" b="1" dirty="0"/>
              <a:t>são: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dirty="0" smtClean="0"/>
              <a:t>Comércio </a:t>
            </a:r>
            <a:r>
              <a:rPr lang="pt-BR" dirty="0"/>
              <a:t>Eletrônico: por meio da venda de produtos e serviços;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dirty="0" smtClean="0"/>
              <a:t>Mídia </a:t>
            </a:r>
            <a:r>
              <a:rPr lang="pt-BR" dirty="0"/>
              <a:t>Digital: por meio da divulgação da marca dos fornecedores. </a:t>
            </a:r>
          </a:p>
        </p:txBody>
      </p:sp>
    </p:spTree>
    <p:extLst>
      <p:ext uri="{BB962C8B-B14F-4D97-AF65-F5344CB8AC3E}">
        <p14:creationId xmlns:p14="http://schemas.microsoft.com/office/powerpoint/2010/main" val="345228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O que é?</a:t>
            </a:r>
            <a:endParaRPr lang="pt-BR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86" y="6063820"/>
            <a:ext cx="50958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Video_kkreco Resumido_0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3648" y="1394774"/>
            <a:ext cx="6264696" cy="4698522"/>
          </a:xfrm>
          <a:prstGeom prst="rect">
            <a:avLst/>
          </a:prstGeom>
          <a:effectLst>
            <a:glow rad="139700">
              <a:schemeClr val="tx2">
                <a:lumMod val="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475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O que </a:t>
            </a: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motivou?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719572" y="4797152"/>
            <a:ext cx="77048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1600" dirty="0"/>
              <a:t>O </a:t>
            </a:r>
            <a:r>
              <a:rPr lang="pt-BR" sz="1600" i="1" dirty="0"/>
              <a:t>e-commerce </a:t>
            </a:r>
            <a:r>
              <a:rPr lang="pt-BR" sz="1600" dirty="0"/>
              <a:t>tem crescido no Brasil nos últimos 04 anos a uma taxa média de cerca de 30% ao ano.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1600" dirty="0"/>
              <a:t>Nos últimos 02 anos, uma nova modalidade conhecida como Compra Coletiva chamou a atenção e representou, já em seu segundo ano, algo próximo a 10% dos mais de R$ 18 bilhões movimentados em 2011. </a:t>
            </a:r>
            <a:endParaRPr lang="pt-BR" sz="16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pt-BR" sz="1600" dirty="0" smtClean="0"/>
              <a:t>O Brasil tem hoje 32 </a:t>
            </a:r>
            <a:r>
              <a:rPr lang="pt-BR" sz="1600" dirty="0"/>
              <a:t>milhões de </a:t>
            </a:r>
            <a:r>
              <a:rPr lang="pt-BR" sz="1600" dirty="0" smtClean="0"/>
              <a:t>e-consumidores, </a:t>
            </a:r>
            <a:r>
              <a:rPr lang="pt-BR" sz="1600" dirty="0"/>
              <a:t>com previsão de fecharmos 2012 com 43 milhões. </a:t>
            </a:r>
            <a:endParaRPr lang="pt-B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056784" cy="314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60" y="1844824"/>
            <a:ext cx="25241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23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O que </a:t>
            </a: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motivou?</a:t>
            </a:r>
            <a:endParaRPr lang="pt-BR" sz="2800" dirty="0"/>
          </a:p>
        </p:txBody>
      </p:sp>
      <p:graphicFrame>
        <p:nvGraphicFramePr>
          <p:cNvPr id="9" name="Espaço Reservado para Conteú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5526119"/>
              </p:ext>
            </p:extLst>
          </p:nvPr>
        </p:nvGraphicFramePr>
        <p:xfrm>
          <a:off x="228600" y="1340768"/>
          <a:ext cx="8686800" cy="2921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upo 3"/>
          <p:cNvGrpSpPr/>
          <p:nvPr/>
        </p:nvGrpSpPr>
        <p:grpSpPr>
          <a:xfrm>
            <a:off x="251520" y="4005064"/>
            <a:ext cx="8874149" cy="2825841"/>
            <a:chOff x="251520" y="4005064"/>
            <a:chExt cx="8874149" cy="2825841"/>
          </a:xfrm>
        </p:grpSpPr>
        <p:graphicFrame>
          <p:nvGraphicFramePr>
            <p:cNvPr id="11" name="Espaço Reservado para Conteúdo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22306658"/>
                </p:ext>
              </p:extLst>
            </p:nvPr>
          </p:nvGraphicFramePr>
          <p:xfrm>
            <a:off x="251520" y="4005064"/>
            <a:ext cx="8874149" cy="28258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" name="CaixaDeTexto 2"/>
            <p:cNvSpPr txBox="1"/>
            <p:nvPr/>
          </p:nvSpPr>
          <p:spPr>
            <a:xfrm>
              <a:off x="3203848" y="4103165"/>
              <a:ext cx="23240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Por que não comprou?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180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O que vender?</a:t>
            </a:r>
            <a:endParaRPr lang="pt-BR" sz="28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40686"/>
              </p:ext>
            </p:extLst>
          </p:nvPr>
        </p:nvGraphicFramePr>
        <p:xfrm>
          <a:off x="755576" y="2142728"/>
          <a:ext cx="3876675" cy="2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4657"/>
                <a:gridCol w="1712018"/>
              </a:tblGrid>
              <a:tr h="2171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000" kern="1200" dirty="0">
                          <a:effectLst/>
                        </a:rPr>
                        <a:t>Faturamento por Categoria</a:t>
                      </a:r>
                      <a:endParaRPr lang="pt-B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9535" algn="l">
                        <a:spcAft>
                          <a:spcPts val="0"/>
                        </a:spcAft>
                      </a:pPr>
                      <a:r>
                        <a:rPr lang="pt-BR" sz="1000" kern="1200">
                          <a:effectLst/>
                        </a:rPr>
                        <a:t>Faturamento Total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/>
                </a:tc>
              </a:tr>
              <a:tr h="2197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Hotéis e Viagens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89535"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R$ 194.645.806,06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b"/>
                </a:tc>
              </a:tr>
              <a:tr h="1606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Produtos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89535"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R$ 179.704.413,83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b"/>
                </a:tc>
              </a:tr>
              <a:tr h="16573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Saúde e Beleza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89535"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R$ 138.475.229,68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b"/>
                </a:tc>
              </a:tr>
              <a:tr h="16954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Restaurantes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89535"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R$ 106.440.938,03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b"/>
                </a:tc>
              </a:tr>
              <a:tr h="1651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Serviços Locais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89535"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R$ 36.748.470,75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b"/>
                </a:tc>
              </a:tr>
              <a:tr h="16827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Entretenimento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89535"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R$ 31.544.641,56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b"/>
                </a:tc>
              </a:tr>
              <a:tr h="1631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Cursos e Baladas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89535"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R$ 24.406.798,88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b"/>
                </a:tc>
              </a:tr>
              <a:tr h="1670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Bares e Baladas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89535" algn="just"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R$ 11.520.800,14 </a:t>
                      </a:r>
                      <a:endParaRPr lang="pt-BR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b"/>
                </a:tc>
              </a:tr>
              <a:tr h="1625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Esporte </a:t>
                      </a:r>
                      <a:endParaRPr lang="pt-B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89535" algn="just"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R$ 8.268.286,27 </a:t>
                      </a:r>
                      <a:endParaRPr lang="pt-BR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510076" y="2596803"/>
            <a:ext cx="4800260" cy="360040"/>
          </a:xfrm>
          <a:prstGeom prst="rect">
            <a:avLst/>
          </a:prstGeom>
          <a:solidFill>
            <a:srgbClr val="FFFF00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5310336" y="1417638"/>
            <a:ext cx="2862064" cy="5107706"/>
          </a:xfrm>
          <a:prstGeom prst="rect">
            <a:avLst/>
          </a:prstGeom>
          <a:solidFill>
            <a:srgbClr val="FFFF00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tx2">
                    <a:lumMod val="75000"/>
                  </a:schemeClr>
                </a:solidFill>
              </a:rPr>
              <a:t>Sub-categorias</a:t>
            </a:r>
            <a:endParaRPr lang="pt-BR" sz="1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pt-BR" sz="1400" dirty="0" smtClean="0">
                <a:solidFill>
                  <a:schemeClr val="tx2">
                    <a:lumMod val="75000"/>
                  </a:schemeClr>
                </a:solidFill>
              </a:rPr>
              <a:t>Áudio </a:t>
            </a:r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Automotivo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Ar Condicionado e Climatização</a:t>
            </a:r>
          </a:p>
          <a:p>
            <a:r>
              <a:rPr lang="pt-BR" sz="1400" dirty="0" err="1">
                <a:solidFill>
                  <a:schemeClr val="tx2">
                    <a:lumMod val="75000"/>
                  </a:schemeClr>
                </a:solidFill>
              </a:rPr>
              <a:t>Blu-ray</a:t>
            </a:r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 e </a:t>
            </a:r>
            <a:r>
              <a:rPr lang="pt-BR" sz="1400" dirty="0" err="1">
                <a:solidFill>
                  <a:schemeClr val="tx2">
                    <a:lumMod val="75000"/>
                  </a:schemeClr>
                </a:solidFill>
              </a:rPr>
              <a:t>Blu-ray</a:t>
            </a:r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 3D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Brinquedos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Câmeras e Filmadoras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Celulares e Telefones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CDs e DVDs musicais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DVDs e </a:t>
            </a:r>
            <a:r>
              <a:rPr lang="pt-BR" sz="1400" dirty="0" err="1">
                <a:solidFill>
                  <a:schemeClr val="tx2">
                    <a:lumMod val="75000"/>
                  </a:schemeClr>
                </a:solidFill>
              </a:rPr>
              <a:t>Blu-ray</a:t>
            </a:r>
            <a:endParaRPr lang="pt-BR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Eletrodomésticos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Eletrônicos		</a:t>
            </a:r>
          </a:p>
          <a:p>
            <a:r>
              <a:rPr lang="pt-BR" sz="1400" dirty="0" err="1">
                <a:solidFill>
                  <a:schemeClr val="tx2">
                    <a:lumMod val="75000"/>
                  </a:schemeClr>
                </a:solidFill>
              </a:rPr>
              <a:t>Eletroportáteis</a:t>
            </a:r>
            <a:endParaRPr lang="pt-BR" sz="1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Games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Informática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Informática e Acessórios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Instrumentos Musicais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Livros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Malas e Acessórios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Moda e Acessórios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Papelaria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Perfumaria e Cosméticos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Relógios e Presentes</a:t>
            </a:r>
          </a:p>
          <a:p>
            <a:r>
              <a:rPr lang="pt-BR" sz="1400" dirty="0">
                <a:solidFill>
                  <a:schemeClr val="tx2">
                    <a:lumMod val="75000"/>
                  </a:schemeClr>
                </a:solidFill>
              </a:rPr>
              <a:t>Utilidades Domésticas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13899" y="1331476"/>
            <a:ext cx="4290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Faturamento do setor de Compras Coletivas</a:t>
            </a:r>
          </a:p>
          <a:p>
            <a:pPr algn="ctr"/>
            <a:r>
              <a:rPr lang="pt-BR" dirty="0" smtClean="0"/>
              <a:t>Primeiro Semestre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50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Quem vai comprar?</a:t>
            </a:r>
            <a:endParaRPr lang="pt-BR" sz="2800" dirty="0"/>
          </a:p>
        </p:txBody>
      </p:sp>
      <p:pic>
        <p:nvPicPr>
          <p:cNvPr id="1026" name="Picture 2" descr="C:\Documents and Settings\dell\Configurações locais\Temporary Internet Files\Content.IE5\0476SJ6K\MC90036196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84" y="1194107"/>
            <a:ext cx="5042520" cy="554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Documents and Settings\dell\Configurações locais\Temporary Internet Files\Content.IE5\ZFOOVTRH\MC900411854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558753"/>
            <a:ext cx="1757064" cy="133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Documents and Settings\dell\Configurações locais\Temporary Internet Files\Content.IE5\ECGTOINY\MC900156449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793" y="1415256"/>
            <a:ext cx="1758950" cy="18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Documents and Settings\dell\Configurações locais\Temporary Internet Files\Content.IE5\1SLGKRKZ\MC90024034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718" y="2182339"/>
            <a:ext cx="1822450" cy="13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55576" y="2117755"/>
            <a:ext cx="38164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itchFamily="34" charset="0"/>
              <a:buChar char="•"/>
            </a:pPr>
            <a:r>
              <a:rPr lang="pt-BR" dirty="0"/>
              <a:t>Faixa Etária: a partir de 16 </a:t>
            </a:r>
            <a:r>
              <a:rPr lang="pt-BR" dirty="0" smtClean="0"/>
              <a:t>anos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pt-BR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pt-BR" dirty="0"/>
              <a:t>Sexo: masculino e </a:t>
            </a:r>
            <a:r>
              <a:rPr lang="pt-BR" dirty="0" smtClean="0"/>
              <a:t>feminino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Localização: todo o </a:t>
            </a:r>
            <a:r>
              <a:rPr lang="pt-BR" dirty="0" smtClean="0"/>
              <a:t>território nacional,  com </a:t>
            </a:r>
            <a:r>
              <a:rPr lang="pt-BR" dirty="0"/>
              <a:t>campanhas específicas para algumas </a:t>
            </a:r>
            <a:r>
              <a:rPr lang="pt-BR" dirty="0" smtClean="0"/>
              <a:t>regiões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472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lvl="1" indent="-285750" algn="ctr" rtl="0">
              <a:spcBef>
                <a:spcPct val="20000"/>
              </a:spcBef>
              <a:defRPr/>
            </a:pP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KKR.eco – </a:t>
            </a:r>
            <a:r>
              <a:rPr lang="pt-BR" sz="4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Com quem competimos?</a:t>
            </a:r>
            <a:endParaRPr lang="pt-B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06030"/>
            <a:ext cx="7124926" cy="391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827584" y="1517883"/>
            <a:ext cx="74888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/>
              <a:t>O mercado </a:t>
            </a:r>
            <a:r>
              <a:rPr lang="pt-BR" sz="1600" dirty="0"/>
              <a:t>de compras </a:t>
            </a:r>
            <a:r>
              <a:rPr lang="pt-BR" sz="1600" dirty="0" smtClean="0"/>
              <a:t>coletivas, no primeiro semestre de 2012,  </a:t>
            </a:r>
            <a:r>
              <a:rPr lang="pt-BR" sz="1600" dirty="0"/>
              <a:t>totalizou mais de 12 milhões de cupons vendidos a um tíquete médio de R$ 60,00. Foram 83.233 ofertas anunciadas, cujos descontos geraram uma economia de R$ 1,4 bilhão para os bolsos dos brasileiros. 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95265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1896</TotalTime>
  <Words>1143</Words>
  <Application>Microsoft Office PowerPoint</Application>
  <PresentationFormat>Apresentação na tela (4:3)</PresentationFormat>
  <Paragraphs>200</Paragraphs>
  <Slides>18</Slides>
  <Notes>16</Notes>
  <HiddenSlides>1</HiddenSlides>
  <MMClips>4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1_Tema do Office</vt:lpstr>
      <vt:lpstr>Apresentação do PowerPoint</vt:lpstr>
      <vt:lpstr>Plano Integrado de Negócios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Anhanguera Educacional Ltda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KKRECO</dc:title>
  <dc:creator>Claudio T</dc:creator>
  <cp:lastModifiedBy>paulo.martins</cp:lastModifiedBy>
  <cp:revision>149</cp:revision>
  <dcterms:created xsi:type="dcterms:W3CDTF">2012-03-03T12:45:00Z</dcterms:created>
  <dcterms:modified xsi:type="dcterms:W3CDTF">2012-10-20T15:18:05Z</dcterms:modified>
</cp:coreProperties>
</file>